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9" r:id="rId3"/>
    <p:sldId id="312" r:id="rId4"/>
    <p:sldId id="313" r:id="rId5"/>
    <p:sldId id="314" r:id="rId6"/>
    <p:sldId id="317" r:id="rId7"/>
    <p:sldId id="318" r:id="rId8"/>
    <p:sldId id="319" r:id="rId9"/>
    <p:sldId id="320"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A7"/>
    <a:srgbClr val="D8EEC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3096" autoAdjust="0"/>
  </p:normalViewPr>
  <p:slideViewPr>
    <p:cSldViewPr snapToGrid="0">
      <p:cViewPr varScale="1">
        <p:scale>
          <a:sx n="47" d="100"/>
          <a:sy n="47" d="100"/>
        </p:scale>
        <p:origin x="922"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415576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191089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A9794D-C5CE-4464-B546-7A93E9D922E2}" type="slidenum">
              <a:rPr lang="ru-RU" smtClean="0"/>
              <a:t>‹#›</a:t>
            </a:fld>
            <a:endParaRPr lang="ru-RU"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7654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858077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A9794D-C5CE-4464-B546-7A93E9D922E2}" type="slidenum">
              <a:rPr lang="ru-RU" smtClean="0"/>
              <a:t>‹#›</a:t>
            </a:fld>
            <a:endParaRPr lang="ru-RU"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60618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3699731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2104705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161518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211575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3250696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580730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289982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177421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151218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262091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8ED184-AF95-488A-8B08-8B69184304AD}" type="datetimeFigureOut">
              <a:rPr lang="ru-RU" smtClean="0"/>
              <a:t>13.02.2023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A9794D-C5CE-4464-B546-7A93E9D922E2}" type="slidenum">
              <a:rPr lang="ru-RU" smtClean="0"/>
              <a:t>‹#›</a:t>
            </a:fld>
            <a:endParaRPr lang="ru-RU" dirty="0"/>
          </a:p>
        </p:txBody>
      </p:sp>
    </p:spTree>
    <p:extLst>
      <p:ext uri="{BB962C8B-B14F-4D97-AF65-F5344CB8AC3E}">
        <p14:creationId xmlns:p14="http://schemas.microsoft.com/office/powerpoint/2010/main" val="4189053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8ED184-AF95-488A-8B08-8B69184304AD}" type="datetimeFigureOut">
              <a:rPr lang="ru-RU" smtClean="0"/>
              <a:t>13.02.2023</a:t>
            </a:fld>
            <a:endParaRPr lang="ru-RU"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A9794D-C5CE-4464-B546-7A93E9D922E2}" type="slidenum">
              <a:rPr lang="ru-RU" smtClean="0"/>
              <a:t>‹#›</a:t>
            </a:fld>
            <a:endParaRPr lang="ru-RU" dirty="0"/>
          </a:p>
        </p:txBody>
      </p:sp>
    </p:spTree>
    <p:extLst>
      <p:ext uri="{BB962C8B-B14F-4D97-AF65-F5344CB8AC3E}">
        <p14:creationId xmlns:p14="http://schemas.microsoft.com/office/powerpoint/2010/main" val="34605952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_2.3.1_&#1055;&#1088;&#1086;&#1094;&#1077;&#1076;&#1091;&#1088;&#1099;_&#1087;&#1086;"/><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_2.3.2_&#1055;&#1088;&#1077;&#1076;&#1087;&#1088;&#1080;&#1085;&#1080;&#1084;&#1072;&#1090;&#1077;&#1083;&#1100;&#1089;&#1082;&#1080;&#1077;_&#1088;&#1080;&#1089;&#1082;&#1080;."/><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_2.3.1_&#1055;&#1088;&#1086;&#1094;&#1077;&#1076;&#1091;&#1088;&#1099;_&#1087;&#1086;"/><Relationship Id="rId7" Type="http://schemas.openxmlformats.org/officeDocument/2006/relationships/hyperlink" Target="#_2.3.7_&#1054;&#1094;&#1077;&#1085;&#1082;&#1072;_&#1088;&#1080;&#1089;&#1082;&#1086;&#1074;"/><Relationship Id="rId2" Type="http://schemas.openxmlformats.org/officeDocument/2006/relationships/hyperlink" Target="#_2.3_&#1055;&#1086;&#1085;&#1080;&#1084;&#1072;&#1085;&#1080;&#1077;_&#1093;&#1072;&#1088;&#1072;&#1082;&#1090;&#1077;&#1088;&#1072;"/><Relationship Id="rId1" Type="http://schemas.openxmlformats.org/officeDocument/2006/relationships/slideLayout" Target="../slideLayouts/slideLayout2.xml"/><Relationship Id="rId6" Type="http://schemas.openxmlformats.org/officeDocument/2006/relationships/hyperlink" Target="#_2.3.4_&#1047;&#1085;&#1072;&#1095;&#1080;&#1090;&#1077;&#1083;&#1100;&#1085;&#1099;&#1077;_&#1088;&#1080;&#1089;&#1082;&#1080;"/><Relationship Id="rId5" Type="http://schemas.openxmlformats.org/officeDocument/2006/relationships/hyperlink" Target="#_2.3.3_&#1056;&#1080;&#1089;&#1082;&#1080;_&#1084;&#1086;&#1096;&#1077;&#1085;&#1085;&#1080;&#1095;&#1077;&#1089;&#1090;&#1074;&#1072;"/><Relationship Id="rId4" Type="http://schemas.openxmlformats.org/officeDocument/2006/relationships/hyperlink" Target="#_2.3.2_&#1055;&#1088;&#1077;&#1076;&#1087;&#1088;&#1080;&#1085;&#1080;&#1084;&#1072;&#1090;&#1077;&#1083;&#1100;&#1089;&#1082;&#1080;&#1077;_&#1088;&#1080;&#1089;&#1082;&#1080;."/></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_2.3.8_&#1059;&#1095;&#1077;&#1090;_&#1079;&#1072;&#1082;&#1086;&#1085;&#1086;&#1076;&#1072;&#1090;&#1077;&#1083;&#1100;&#1089;&#1090;&#1074;&#1072;"/><Relationship Id="rId2" Type="http://schemas.openxmlformats.org/officeDocument/2006/relationships/hyperlink" Target="#_2.3.6_&#1054;&#1094;&#1077;&#1085;&#1082;&#1072;_&#1086;&#1088;&#1075;&#1072;&#1085;&#1080;&#1079;&#1072;&#1094;&#1080;&#1080;"/><Relationship Id="rId1" Type="http://schemas.openxmlformats.org/officeDocument/2006/relationships/slideLayout" Target="../slideLayouts/slideLayout2.xml"/><Relationship Id="rId4" Type="http://schemas.openxmlformats.org/officeDocument/2006/relationships/hyperlink" Target="#_2.3.9._&#1044;&#1086;&#1082;&#1091;&#1084;&#1077;&#1085;&#1090;&#1080;&#1088;&#1086;&#1074;&#1072;&#1085;&#1080;&#1077;_&#1087;&#1086;"/></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38245" y="476672"/>
            <a:ext cx="6707088" cy="1143000"/>
          </a:xfrm>
        </p:spPr>
        <p:txBody>
          <a:bodyPr>
            <a:normAutofit/>
          </a:bodyPr>
          <a:lstStyle/>
          <a:p>
            <a:pPr algn="l"/>
            <a:r>
              <a:rPr lang="ru-RU" sz="3200" b="1" dirty="0"/>
              <a:t>КАЗАХСКИЙ НАЦИОНАЛЬНЫЙ УНИВЕРСИТЕТ ИМ. АЛЬ-ФАРАБИ</a:t>
            </a:r>
          </a:p>
        </p:txBody>
      </p:sp>
      <p:sp>
        <p:nvSpPr>
          <p:cNvPr id="4" name="TextBox 3"/>
          <p:cNvSpPr txBox="1"/>
          <p:nvPr/>
        </p:nvSpPr>
        <p:spPr>
          <a:xfrm>
            <a:off x="3621676" y="1780291"/>
            <a:ext cx="6506775" cy="1077218"/>
          </a:xfrm>
          <a:prstGeom prst="rect">
            <a:avLst/>
          </a:prstGeom>
          <a:noFill/>
        </p:spPr>
        <p:txBody>
          <a:bodyPr wrap="square" rtlCol="0">
            <a:spAutoFit/>
          </a:bodyPr>
          <a:lstStyle/>
          <a:p>
            <a:r>
              <a:rPr lang="ru-RU" sz="3200" b="1" dirty="0">
                <a:latin typeface="Arial" panose="020B0604020202020204" pitchFamily="34" charset="0"/>
              </a:rPr>
              <a:t>Высшая школа экономики и бизнеса</a:t>
            </a:r>
            <a:r>
              <a:rPr lang="ru-RU" dirty="0">
                <a:latin typeface="Arial" panose="020B0604020202020204" pitchFamily="34" charset="0"/>
              </a:rPr>
              <a:t> </a:t>
            </a:r>
          </a:p>
        </p:txBody>
      </p:sp>
      <p:sp>
        <p:nvSpPr>
          <p:cNvPr id="5" name="TextBox 4"/>
          <p:cNvSpPr txBox="1"/>
          <p:nvPr/>
        </p:nvSpPr>
        <p:spPr>
          <a:xfrm>
            <a:off x="1509311" y="3226590"/>
            <a:ext cx="10289754" cy="584775"/>
          </a:xfrm>
          <a:prstGeom prst="rect">
            <a:avLst/>
          </a:prstGeom>
          <a:noFill/>
        </p:spPr>
        <p:txBody>
          <a:bodyPr wrap="square" rtlCol="0">
            <a:spAutoFit/>
          </a:bodyPr>
          <a:lstStyle/>
          <a:p>
            <a:r>
              <a:rPr lang="ru-RU" sz="3200" b="1" dirty="0" smtClean="0">
                <a:latin typeface="Arial" panose="020B0604020202020204" pitchFamily="34" charset="0"/>
              </a:rPr>
              <a:t>А</a:t>
            </a:r>
            <a:r>
              <a:rPr lang="ru-RU" sz="3200" b="1" dirty="0" smtClean="0">
                <a:latin typeface="Arial" panose="020B0604020202020204" pitchFamily="34" charset="0"/>
              </a:rPr>
              <a:t>удит </a:t>
            </a:r>
            <a:r>
              <a:rPr lang="ru-RU" sz="3200" b="1" dirty="0">
                <a:latin typeface="Arial" panose="020B0604020202020204" pitchFamily="34" charset="0"/>
              </a:rPr>
              <a:t>финансовой </a:t>
            </a:r>
            <a:r>
              <a:rPr lang="ru-RU" sz="3200" b="1" dirty="0" smtClean="0">
                <a:latin typeface="Arial" panose="020B0604020202020204" pitchFamily="34" charset="0"/>
              </a:rPr>
              <a:t>отчетности (продвинутый)</a:t>
            </a:r>
            <a:endParaRPr lang="ru-RU" sz="3200" b="1" dirty="0">
              <a:latin typeface="Arial" panose="020B0604020202020204" pitchFamily="34" charset="0"/>
            </a:endParaRPr>
          </a:p>
        </p:txBody>
      </p:sp>
      <p:sp>
        <p:nvSpPr>
          <p:cNvPr id="6" name="TextBox 5"/>
          <p:cNvSpPr txBox="1"/>
          <p:nvPr/>
        </p:nvSpPr>
        <p:spPr>
          <a:xfrm>
            <a:off x="2423592" y="4365107"/>
            <a:ext cx="4680520" cy="1200329"/>
          </a:xfrm>
          <a:prstGeom prst="rect">
            <a:avLst/>
          </a:prstGeom>
          <a:noFill/>
        </p:spPr>
        <p:txBody>
          <a:bodyPr wrap="square" rtlCol="0">
            <a:spAutoFit/>
          </a:bodyPr>
          <a:lstStyle/>
          <a:p>
            <a:r>
              <a:rPr lang="ru-RU" sz="2400" b="1" dirty="0">
                <a:latin typeface="Arial" panose="020B0604020202020204" pitchFamily="34" charset="0"/>
              </a:rPr>
              <a:t>Султанова Б.Б.</a:t>
            </a:r>
          </a:p>
          <a:p>
            <a:r>
              <a:rPr lang="ru-RU" sz="2400" b="1" dirty="0">
                <a:latin typeface="Arial" panose="020B0604020202020204" pitchFamily="34" charset="0"/>
              </a:rPr>
              <a:t>к.э.н., </a:t>
            </a:r>
            <a:r>
              <a:rPr lang="ru-RU" sz="2400" b="1" dirty="0" smtClean="0">
                <a:latin typeface="Arial" panose="020B0604020202020204" pitchFamily="34" charset="0"/>
              </a:rPr>
              <a:t>ассоциированный профессор</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1673" y="279883"/>
            <a:ext cx="1800000" cy="1792799"/>
          </a:xfrm>
          <a:prstGeom prst="rect">
            <a:avLst/>
          </a:prstGeom>
        </p:spPr>
      </p:pic>
    </p:spTree>
    <p:extLst>
      <p:ext uri="{BB962C8B-B14F-4D97-AF65-F5344CB8AC3E}">
        <p14:creationId xmlns:p14="http://schemas.microsoft.com/office/powerpoint/2010/main" val="15080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7147" y="276045"/>
            <a:ext cx="11110824" cy="1863306"/>
          </a:xfrm>
          <a:solidFill>
            <a:srgbClr val="FFEAA7"/>
          </a:solidFill>
        </p:spPr>
        <p:txBody>
          <a:bodyPr>
            <a:normAutofit/>
          </a:bodyPr>
          <a:lstStyle/>
          <a:p>
            <a:r>
              <a:rPr lang="ru-RU" sz="2400" dirty="0">
                <a:latin typeface="Arial" panose="020B0604020202020204" pitchFamily="34" charset="0"/>
                <a:cs typeface="Arial" panose="020B0604020202020204" pitchFamily="34" charset="0"/>
              </a:rPr>
              <a:t>В дополнение к необходимости понимать соответствующие средства внутреннего контроля,  аудитор должен понять и задокументировать четыре ключевых области, которые описаны ниже, </a:t>
            </a:r>
            <a:endParaRPr lang="ru-RU" sz="24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7147" y="2139350"/>
            <a:ext cx="11110824" cy="4718649"/>
          </a:xfrm>
          <a:prstGeom prst="rect">
            <a:avLst/>
          </a:prstGeom>
          <a:noFill/>
          <a:ln>
            <a:noFill/>
          </a:ln>
        </p:spPr>
      </p:pic>
    </p:spTree>
    <p:extLst>
      <p:ext uri="{BB962C8B-B14F-4D97-AF65-F5344CB8AC3E}">
        <p14:creationId xmlns:p14="http://schemas.microsoft.com/office/powerpoint/2010/main" val="4168032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2269" y="223936"/>
            <a:ext cx="10562253" cy="821094"/>
          </a:xfrm>
        </p:spPr>
        <p:txBody>
          <a:bodyPr>
            <a:normAutofit/>
          </a:bodyPr>
          <a:lstStyle/>
          <a:p>
            <a:r>
              <a:rPr lang="ru-RU" sz="3200" b="1" dirty="0" smtClean="0">
                <a:latin typeface="Arial" panose="020B0604020202020204" pitchFamily="34" charset="0"/>
                <a:cs typeface="Arial" panose="020B0604020202020204" pitchFamily="34" charset="0"/>
              </a:rPr>
              <a:t>2.</a:t>
            </a:r>
            <a:r>
              <a:rPr lang="ru-RU" sz="3200" b="1" dirty="0">
                <a:latin typeface="Arial" panose="020B0604020202020204" pitchFamily="34" charset="0"/>
                <a:cs typeface="Arial" panose="020B0604020202020204" pitchFamily="34" charset="0"/>
                <a:hlinkClick r:id="rId2" action="ppaction://hlinkfile"/>
              </a:rPr>
              <a:t> Процедуры по оценке рисков</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58417" y="802433"/>
            <a:ext cx="11066106" cy="5859623"/>
          </a:xfrm>
          <a:solidFill>
            <a:srgbClr val="FFEAA7"/>
          </a:solidFill>
        </p:spPr>
        <p:txBody>
          <a:bodyPr>
            <a:normAutofit/>
          </a:bodyPr>
          <a:lstStyle/>
          <a:p>
            <a:pPr marL="0" indent="0">
              <a:buNone/>
            </a:pPr>
            <a:r>
              <a:rPr lang="ru-RU" sz="2400" b="1" dirty="0" smtClean="0">
                <a:latin typeface="Arial" panose="020B0604020202020204" pitchFamily="34" charset="0"/>
                <a:cs typeface="Arial" panose="020B0604020202020204" pitchFamily="34" charset="0"/>
              </a:rPr>
              <a:t>   МСА </a:t>
            </a:r>
            <a:r>
              <a:rPr lang="ru-RU" sz="2400" b="1" dirty="0">
                <a:latin typeface="Arial" panose="020B0604020202020204" pitchFamily="34" charset="0"/>
                <a:cs typeface="Arial" panose="020B0604020202020204" pitchFamily="34" charset="0"/>
              </a:rPr>
              <a:t>315 указывает:</a:t>
            </a:r>
          </a:p>
          <a:p>
            <a:pPr>
              <a:buFont typeface="Wingdings" panose="05000000000000000000" pitchFamily="2" charset="2"/>
              <a:buChar char="q"/>
            </a:pPr>
            <a:r>
              <a:rPr lang="ru-RU" sz="2400" dirty="0" smtClean="0">
                <a:latin typeface="Arial" panose="020B0604020202020204" pitchFamily="34" charset="0"/>
                <a:cs typeface="Arial" panose="020B0604020202020204" pitchFamily="34" charset="0"/>
              </a:rPr>
              <a:t>Аудитор </a:t>
            </a:r>
            <a:r>
              <a:rPr lang="ru-RU" sz="2400" dirty="0">
                <a:latin typeface="Arial" panose="020B0604020202020204" pitchFamily="34" charset="0"/>
                <a:cs typeface="Arial" panose="020B0604020202020204" pitchFamily="34" charset="0"/>
              </a:rPr>
              <a:t>должен выполнить следующие процедуры по оценке рисков для получения представления о субъекте и его среде, включая его систему внутреннего контроля:</a:t>
            </a:r>
          </a:p>
          <a:p>
            <a:pPr>
              <a:buFont typeface="Wingdings" panose="05000000000000000000" pitchFamily="2" charset="2"/>
              <a:buChar char="Ø"/>
            </a:pPr>
            <a:r>
              <a:rPr lang="ru-RU" sz="2400" dirty="0" smtClean="0">
                <a:latin typeface="Arial" panose="020B0604020202020204" pitchFamily="34" charset="0"/>
                <a:cs typeface="Arial" panose="020B0604020202020204" pitchFamily="34" charset="0"/>
              </a:rPr>
              <a:t>Опросы </a:t>
            </a:r>
            <a:r>
              <a:rPr lang="ru-RU" sz="2400" dirty="0">
                <a:latin typeface="Arial" panose="020B0604020202020204" pitchFamily="34" charset="0"/>
                <a:cs typeface="Arial" panose="020B0604020202020204" pitchFamily="34" charset="0"/>
              </a:rPr>
              <a:t>руководства субъекта и прочего персонала;</a:t>
            </a:r>
          </a:p>
          <a:p>
            <a:pPr>
              <a:buFont typeface="Wingdings" panose="05000000000000000000" pitchFamily="2" charset="2"/>
              <a:buChar char="Ø"/>
            </a:pPr>
            <a:r>
              <a:rPr lang="ru-RU" sz="2400" dirty="0">
                <a:latin typeface="Arial" panose="020B0604020202020204" pitchFamily="34" charset="0"/>
                <a:cs typeface="Arial" panose="020B0604020202020204" pitchFamily="34" charset="0"/>
              </a:rPr>
              <a:t>	Аналитические процедуры; и</a:t>
            </a:r>
          </a:p>
          <a:p>
            <a:pPr>
              <a:buFont typeface="Wingdings" panose="05000000000000000000" pitchFamily="2" charset="2"/>
              <a:buChar char="Ø"/>
            </a:pPr>
            <a:r>
              <a:rPr lang="ru-RU" sz="2400" dirty="0">
                <a:latin typeface="Arial" panose="020B0604020202020204" pitchFamily="34" charset="0"/>
                <a:cs typeface="Arial" panose="020B0604020202020204" pitchFamily="34" charset="0"/>
              </a:rPr>
              <a:t>	Наблюдение и инспектирование</a:t>
            </a:r>
            <a:r>
              <a:rPr lang="ru-RU" sz="2400" b="1" dirty="0">
                <a:latin typeface="Arial" panose="020B0604020202020204" pitchFamily="34" charset="0"/>
                <a:cs typeface="Arial" panose="020B0604020202020204" pitchFamily="34" charset="0"/>
              </a:rPr>
              <a:t>.</a:t>
            </a:r>
          </a:p>
          <a:p>
            <a:pPr>
              <a:buFont typeface="Wingdings" panose="05000000000000000000" pitchFamily="2" charset="2"/>
              <a:buChar char="q"/>
            </a:pPr>
            <a:r>
              <a:rPr lang="ru-RU" sz="2400" b="1" dirty="0" smtClean="0">
                <a:latin typeface="Arial" panose="020B0604020202020204" pitchFamily="34" charset="0"/>
                <a:cs typeface="Arial" panose="020B0604020202020204" pitchFamily="34" charset="0"/>
              </a:rPr>
              <a:t>   МСА </a:t>
            </a:r>
            <a:r>
              <a:rPr lang="ru-RU" sz="2400" b="1" dirty="0">
                <a:latin typeface="Arial" panose="020B0604020202020204" pitchFamily="34" charset="0"/>
                <a:cs typeface="Arial" panose="020B0604020202020204" pitchFamily="34" charset="0"/>
              </a:rPr>
              <a:t>520 указывает</a:t>
            </a:r>
            <a:r>
              <a:rPr lang="ru-RU" sz="2400" dirty="0">
                <a:latin typeface="Arial" panose="020B0604020202020204" pitchFamily="34" charset="0"/>
                <a:cs typeface="Arial" panose="020B0604020202020204" pitchFamily="34" charset="0"/>
              </a:rPr>
              <a:t>:</a:t>
            </a:r>
          </a:p>
          <a:p>
            <a:pPr marL="0" indent="0">
              <a:buNone/>
            </a:pPr>
            <a:r>
              <a:rPr lang="ru-RU" sz="2400" b="1" dirty="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Аудитор должен применять аналитические процедуры как процедуры по оценке риска с целью получения представления о субъекте и его среде, а также в ходе общего обзора на стадии завершения аудита. </a:t>
            </a:r>
          </a:p>
          <a:p>
            <a:pPr>
              <a:buFont typeface="Wingdings" panose="05000000000000000000" pitchFamily="2" charset="2"/>
              <a:buChar char="Ø"/>
            </a:pP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794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6449" y="186612"/>
            <a:ext cx="11290041" cy="6671388"/>
          </a:xfrm>
          <a:solidFill>
            <a:srgbClr val="FFEAA7"/>
          </a:solidFill>
        </p:spPr>
        <p:txBody>
          <a:bodyPr>
            <a:normAutofit/>
          </a:bodyPr>
          <a:lstStyle/>
          <a:p>
            <a:pPr>
              <a:buFont typeface="Wingdings" panose="05000000000000000000" pitchFamily="2" charset="2"/>
              <a:buChar char="q"/>
            </a:pPr>
            <a:r>
              <a:rPr lang="ru-RU" sz="2400" dirty="0">
                <a:latin typeface="Arial" panose="020B0604020202020204" pitchFamily="34" charset="0"/>
                <a:cs typeface="Arial" panose="020B0604020202020204" pitchFamily="34" charset="0"/>
              </a:rPr>
              <a:t>Процедуры по оценке риска разработаны для того, чтобы получить представление о субъекте и его среде, включая его систему внутреннего контроля. Такое понимание должно быть непрерывным, динамичным процессом сбора, обновления, и анализа информации в ходе всего аудита. </a:t>
            </a:r>
          </a:p>
          <a:p>
            <a:pPr>
              <a:buFont typeface="Wingdings" panose="05000000000000000000" pitchFamily="2" charset="2"/>
              <a:buChar char="q"/>
            </a:pPr>
            <a:r>
              <a:rPr lang="ru-RU" sz="2400" dirty="0">
                <a:latin typeface="Arial" panose="020B0604020202020204" pitchFamily="34" charset="0"/>
                <a:cs typeface="Arial" panose="020B0604020202020204" pitchFamily="34" charset="0"/>
              </a:rPr>
              <a:t>Процедуры по оценке риска обеспечивают аудиторское доказательство, необходимое для подтверждения оценки рисков на уровне финансовой отчетности и на уровне утверждений</a:t>
            </a:r>
            <a:r>
              <a:rPr lang="ru-RU" sz="2400" b="1" dirty="0" smtClean="0">
                <a:latin typeface="Arial" panose="020B0604020202020204" pitchFamily="34" charset="0"/>
                <a:cs typeface="Arial" panose="020B0604020202020204" pitchFamily="34" charset="0"/>
              </a:rPr>
              <a:t>.</a:t>
            </a:r>
          </a:p>
          <a:p>
            <a:pPr>
              <a:buFont typeface="Wingdings" panose="05000000000000000000" pitchFamily="2" charset="2"/>
              <a:buChar char="q"/>
            </a:pPr>
            <a:r>
              <a:rPr lang="ru-RU" sz="2400" dirty="0">
                <a:solidFill>
                  <a:schemeClr val="tx1"/>
                </a:solidFill>
                <a:latin typeface="Arial" panose="020B0604020202020204" pitchFamily="34" charset="0"/>
                <a:cs typeface="Arial" panose="020B0604020202020204" pitchFamily="34" charset="0"/>
              </a:rPr>
              <a:t>Каждая из этих процедур должна быть выполнена во время аудита, но не обязательно в отношении каждого аспекта требуемого понимания. Во многих ситуациях результаты выполнения одного виды процедур могут привести к другому. </a:t>
            </a:r>
            <a:r>
              <a:rPr lang="ru-RU" sz="2400" i="1" dirty="0">
                <a:solidFill>
                  <a:schemeClr val="tx1"/>
                </a:solidFill>
                <a:latin typeface="Arial" panose="020B0604020202020204" pitchFamily="34" charset="0"/>
                <a:cs typeface="Arial" panose="020B0604020202020204" pitchFamily="34" charset="0"/>
              </a:rPr>
              <a:t>Например, результаты аналитических процедур, выполненных в отношении предварительных результатов операционной деятельности</a:t>
            </a:r>
            <a:r>
              <a:rPr lang="ru-RU" sz="2400" dirty="0">
                <a:solidFill>
                  <a:schemeClr val="tx1"/>
                </a:solidFill>
                <a:latin typeface="Arial" panose="020B0604020202020204" pitchFamily="34" charset="0"/>
                <a:cs typeface="Arial" panose="020B0604020202020204" pitchFamily="34" charset="0"/>
              </a:rPr>
              <a:t>, могут вызвать запросы руководству субъекта. Ответы на запросы могут привести </a:t>
            </a:r>
            <a:r>
              <a:rPr lang="ru-RU" sz="2400" dirty="0"/>
              <a:t>к требованию осмотреть определенные документы или понаблюдать за определенными действиями</a:t>
            </a:r>
            <a:endParaRPr lang="ru-RU"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6567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1722" y="130630"/>
            <a:ext cx="11158215" cy="1660848"/>
          </a:xfrm>
          <a:solidFill>
            <a:srgbClr val="FFEAA7"/>
          </a:solidFill>
        </p:spPr>
        <p:txBody>
          <a:bodyPr>
            <a:normAutofit/>
          </a:bodyPr>
          <a:lstStyle/>
          <a:p>
            <a:r>
              <a:rPr lang="ru-RU" sz="2400" b="1" i="1" dirty="0">
                <a:latin typeface="Arial" panose="020B0604020202020204" pitchFamily="34" charset="0"/>
                <a:cs typeface="Arial" panose="020B0604020202020204" pitchFamily="34" charset="0"/>
              </a:rPr>
              <a:t>Запросы, направленные руководству субъекта и другим лицам</a:t>
            </a:r>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r>
              <a:rPr lang="ru-RU" sz="2400" dirty="0">
                <a:latin typeface="Arial" panose="020B0604020202020204" pitchFamily="34" charset="0"/>
                <a:cs typeface="Arial" panose="020B0604020202020204" pitchFamily="34" charset="0"/>
              </a:rPr>
              <a:t>Цель этой процедуры состоит в том, чтобы получить представление о субъекте и идентифицировать/оценить различные источники риска, которые </a:t>
            </a:r>
            <a:r>
              <a:rPr lang="ru-RU" sz="2400" dirty="0" smtClean="0">
                <a:latin typeface="Arial" panose="020B0604020202020204" pitchFamily="34" charset="0"/>
                <a:cs typeface="Arial" panose="020B0604020202020204" pitchFamily="34" charset="0"/>
              </a:rPr>
              <a:t>существуют.</a:t>
            </a:r>
            <a:endParaRPr lang="ru-RU" sz="2400" dirty="0">
              <a:latin typeface="Arial" panose="020B0604020202020204" pitchFamily="34" charset="0"/>
              <a:cs typeface="Arial" panose="020B0604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13358476"/>
              </p:ext>
            </p:extLst>
          </p:nvPr>
        </p:nvGraphicFramePr>
        <p:xfrm>
          <a:off x="933062" y="1791478"/>
          <a:ext cx="11176876" cy="5181600"/>
        </p:xfrm>
        <a:graphic>
          <a:graphicData uri="http://schemas.openxmlformats.org/drawingml/2006/table">
            <a:tbl>
              <a:tblPr firstRow="1" firstCol="1" lastRow="1" lastCol="1" bandRow="1" bandCol="1">
                <a:tableStyleId>{5C22544A-7EE6-4342-B048-85BDC9FD1C3A}</a:tableStyleId>
              </a:tblPr>
              <a:tblGrid>
                <a:gridCol w="2734823"/>
                <a:gridCol w="8442053"/>
              </a:tblGrid>
              <a:tr h="596061">
                <a:tc>
                  <a:txBody>
                    <a:bodyPr/>
                    <a:lstStyle/>
                    <a:p>
                      <a:pPr>
                        <a:spcAft>
                          <a:spcPts val="0"/>
                        </a:spcAft>
                      </a:pPr>
                      <a:r>
                        <a:rPr lang="ru-RU" sz="2000" dirty="0">
                          <a:solidFill>
                            <a:schemeClr val="tx1"/>
                          </a:solidFill>
                          <a:effectLst/>
                        </a:rPr>
                        <a:t>Кому направлен запрос</a:t>
                      </a:r>
                      <a:endParaRPr lang="ru-RU" sz="20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EAA7"/>
                    </a:solidFill>
                  </a:tcPr>
                </a:tc>
                <a:tc>
                  <a:txBody>
                    <a:bodyPr/>
                    <a:lstStyle/>
                    <a:p>
                      <a:pPr>
                        <a:spcAft>
                          <a:spcPts val="0"/>
                        </a:spcAft>
                      </a:pPr>
                      <a:r>
                        <a:rPr lang="ru-RU" sz="1600" dirty="0">
                          <a:solidFill>
                            <a:schemeClr val="tx1"/>
                          </a:solidFill>
                          <a:effectLst/>
                        </a:rPr>
                        <a:t>Предмет запроса</a:t>
                      </a:r>
                      <a:endParaRPr lang="ru-RU" sz="16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EAA7"/>
                    </a:solidFill>
                  </a:tcPr>
                </a:tc>
              </a:tr>
              <a:tr h="4470461">
                <a:tc>
                  <a:txBody>
                    <a:bodyPr/>
                    <a:lstStyle/>
                    <a:p>
                      <a:pPr>
                        <a:spcBef>
                          <a:spcPts val="800"/>
                        </a:spcBef>
                        <a:spcAft>
                          <a:spcPts val="0"/>
                        </a:spcAft>
                      </a:pPr>
                      <a:r>
                        <a:rPr lang="ru-RU" sz="2000" dirty="0">
                          <a:solidFill>
                            <a:schemeClr val="tx1"/>
                          </a:solidFill>
                          <a:effectLst/>
                        </a:rPr>
                        <a:t>Руководство субъекта и лица, отвечающие за финансовую отчетность/наделенные руководящими полномочиями</a:t>
                      </a:r>
                      <a:endParaRPr lang="ru-RU" sz="20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FFEAA7"/>
                    </a:solidFill>
                  </a:tcPr>
                </a:tc>
                <a:tc>
                  <a:txBody>
                    <a:bodyPr/>
                    <a:lstStyle/>
                    <a:p>
                      <a:pPr marL="285750" lvl="0" indent="-285750" algn="just">
                        <a:spcBef>
                          <a:spcPts val="800"/>
                        </a:spcBef>
                        <a:spcAft>
                          <a:spcPts val="0"/>
                        </a:spcAft>
                        <a:buFont typeface="Wingdings" panose="05000000000000000000" pitchFamily="2" charset="2"/>
                        <a:buChar char="Ø"/>
                        <a:tabLst>
                          <a:tab pos="218440" algn="l"/>
                        </a:tabLst>
                      </a:pPr>
                      <a:r>
                        <a:rPr lang="ru-RU" sz="1600" dirty="0">
                          <a:solidFill>
                            <a:schemeClr val="tx1"/>
                          </a:solidFill>
                          <a:effectLst/>
                          <a:latin typeface="Arial" panose="020B0604020202020204" pitchFamily="34" charset="0"/>
                          <a:cs typeface="Arial" panose="020B0604020202020204" pitchFamily="34" charset="0"/>
                        </a:rPr>
                        <a:t>Установленные процедуры для идентификации рисков мошенничества и ошибки в финансовой отчетности, а также ответа на такие риски. </a:t>
                      </a:r>
                    </a:p>
                    <a:p>
                      <a:pPr marL="285750" lvl="0" indent="-285750" algn="just">
                        <a:spcBef>
                          <a:spcPts val="800"/>
                        </a:spcBef>
                        <a:spcAft>
                          <a:spcPts val="0"/>
                        </a:spcAft>
                        <a:buFont typeface="Wingdings" panose="05000000000000000000" pitchFamily="2" charset="2"/>
                        <a:buChar char="Ø"/>
                        <a:tabLst>
                          <a:tab pos="218440" algn="l"/>
                        </a:tabLst>
                      </a:pPr>
                      <a:r>
                        <a:rPr lang="ru-RU" sz="1600" dirty="0">
                          <a:solidFill>
                            <a:schemeClr val="tx1"/>
                          </a:solidFill>
                          <a:effectLst/>
                          <a:latin typeface="Arial" panose="020B0604020202020204" pitchFamily="34" charset="0"/>
                          <a:cs typeface="Arial" panose="020B0604020202020204" pitchFamily="34" charset="0"/>
                        </a:rPr>
                        <a:t>Как руководство субъекта передает сотрудникам информацию о своих взглядах на методы ведения бизнеса, соблюдение политики и процедур, и этическое поведение, если оно вообще это делает. </a:t>
                      </a:r>
                    </a:p>
                    <a:p>
                      <a:pPr marL="285750" lvl="0" indent="-285750" algn="just">
                        <a:spcBef>
                          <a:spcPts val="800"/>
                        </a:spcBef>
                        <a:spcAft>
                          <a:spcPts val="0"/>
                        </a:spcAft>
                        <a:buFont typeface="Wingdings" panose="05000000000000000000" pitchFamily="2" charset="2"/>
                        <a:buChar char="Ø"/>
                        <a:tabLst>
                          <a:tab pos="218440" algn="l"/>
                        </a:tabLst>
                      </a:pPr>
                      <a:r>
                        <a:rPr lang="ru-RU" sz="1600" dirty="0">
                          <a:solidFill>
                            <a:schemeClr val="tx1"/>
                          </a:solidFill>
                          <a:effectLst/>
                          <a:latin typeface="Arial" panose="020B0604020202020204" pitchFamily="34" charset="0"/>
                          <a:cs typeface="Arial" panose="020B0604020202020204" pitchFamily="34" charset="0"/>
                        </a:rPr>
                        <a:t>Роль, которую они играют.</a:t>
                      </a:r>
                    </a:p>
                    <a:p>
                      <a:pPr marL="285750" lvl="0" indent="-285750" algn="just">
                        <a:spcBef>
                          <a:spcPts val="800"/>
                        </a:spcBef>
                        <a:spcAft>
                          <a:spcPts val="0"/>
                        </a:spcAft>
                        <a:buFont typeface="Wingdings" panose="05000000000000000000" pitchFamily="2" charset="2"/>
                        <a:buChar char="Ø"/>
                        <a:tabLst>
                          <a:tab pos="218440" algn="l"/>
                        </a:tabLst>
                      </a:pPr>
                      <a:r>
                        <a:rPr lang="ru-RU" sz="1600" dirty="0">
                          <a:solidFill>
                            <a:schemeClr val="tx1"/>
                          </a:solidFill>
                          <a:effectLst/>
                          <a:latin typeface="Arial" panose="020B0604020202020204" pitchFamily="34" charset="0"/>
                          <a:cs typeface="Arial" panose="020B0604020202020204" pitchFamily="34" charset="0"/>
                        </a:rPr>
                        <a:t>Культура субъекта (ценности и этика).</a:t>
                      </a:r>
                    </a:p>
                    <a:p>
                      <a:pPr marL="285750" lvl="0" indent="-285750" algn="just">
                        <a:spcBef>
                          <a:spcPts val="800"/>
                        </a:spcBef>
                        <a:spcAft>
                          <a:spcPts val="0"/>
                        </a:spcAft>
                        <a:buFont typeface="Wingdings" panose="05000000000000000000" pitchFamily="2" charset="2"/>
                        <a:buChar char="Ø"/>
                        <a:tabLst>
                          <a:tab pos="218440" algn="l"/>
                        </a:tabLst>
                      </a:pPr>
                      <a:r>
                        <a:rPr lang="ru-RU" sz="1600" dirty="0">
                          <a:solidFill>
                            <a:schemeClr val="tx1"/>
                          </a:solidFill>
                          <a:effectLst/>
                          <a:latin typeface="Arial" panose="020B0604020202020204" pitchFamily="34" charset="0"/>
                          <a:cs typeface="Arial" panose="020B0604020202020204" pitchFamily="34" charset="0"/>
                        </a:rPr>
                        <a:t>Стиль работы руководства.</a:t>
                      </a:r>
                    </a:p>
                    <a:p>
                      <a:pPr marL="285750" lvl="0" indent="-285750" algn="just">
                        <a:spcBef>
                          <a:spcPts val="800"/>
                        </a:spcBef>
                        <a:spcAft>
                          <a:spcPts val="0"/>
                        </a:spcAft>
                        <a:buFont typeface="Wingdings" panose="05000000000000000000" pitchFamily="2" charset="2"/>
                        <a:buChar char="Ø"/>
                        <a:tabLst>
                          <a:tab pos="218440" algn="l"/>
                        </a:tabLst>
                      </a:pPr>
                      <a:r>
                        <a:rPr lang="ru-RU" sz="1600" dirty="0">
                          <a:solidFill>
                            <a:schemeClr val="tx1"/>
                          </a:solidFill>
                          <a:effectLst/>
                          <a:latin typeface="Arial" panose="020B0604020202020204" pitchFamily="34" charset="0"/>
                          <a:cs typeface="Arial" panose="020B0604020202020204" pitchFamily="34" charset="0"/>
                        </a:rPr>
                        <a:t>Система поощрительных вознаграждений руководству</a:t>
                      </a:r>
                      <a:r>
                        <a:rPr lang="ru-RU" sz="1600" dirty="0" smtClean="0">
                          <a:solidFill>
                            <a:schemeClr val="tx1"/>
                          </a:solidFill>
                          <a:effectLst/>
                          <a:latin typeface="Arial" panose="020B0604020202020204" pitchFamily="34" charset="0"/>
                          <a:cs typeface="Arial" panose="020B0604020202020204" pitchFamily="34" charset="0"/>
                        </a:rPr>
                        <a:t>.</a:t>
                      </a:r>
                    </a:p>
                    <a:p>
                      <a:pPr marL="285750" lvl="0" indent="-285750" algn="just">
                        <a:spcBef>
                          <a:spcPts val="800"/>
                        </a:spcBef>
                        <a:spcAft>
                          <a:spcPts val="0"/>
                        </a:spcAft>
                        <a:buFont typeface="Wingdings" panose="05000000000000000000" pitchFamily="2" charset="2"/>
                        <a:buChar char="Ø"/>
                        <a:tabLst>
                          <a:tab pos="218440" algn="l"/>
                        </a:tabLst>
                      </a:pPr>
                      <a:r>
                        <a:rPr lang="ru-RU" sz="1600" dirty="0" smtClean="0">
                          <a:solidFill>
                            <a:schemeClr val="tx1"/>
                          </a:solidFill>
                          <a:effectLst/>
                          <a:latin typeface="Arial" panose="020B0604020202020204" pitchFamily="34" charset="0"/>
                          <a:cs typeface="Arial" panose="020B0604020202020204" pitchFamily="34" charset="0"/>
                        </a:rPr>
                        <a:t>Возможность игнорирования руководством средств контроля.</a:t>
                      </a:r>
                    </a:p>
                    <a:p>
                      <a:pPr marL="285750" lvl="0" indent="-285750" algn="just">
                        <a:spcBef>
                          <a:spcPts val="800"/>
                        </a:spcBef>
                        <a:spcAft>
                          <a:spcPts val="0"/>
                        </a:spcAft>
                        <a:buFont typeface="Wingdings" panose="05000000000000000000" pitchFamily="2" charset="2"/>
                        <a:buChar char="Ø"/>
                        <a:tabLst>
                          <a:tab pos="218440" algn="l"/>
                        </a:tabLst>
                      </a:pPr>
                      <a:r>
                        <a:rPr lang="ru-RU" sz="1600" dirty="0" smtClean="0">
                          <a:solidFill>
                            <a:schemeClr val="tx1"/>
                          </a:solidFill>
                          <a:effectLst/>
                          <a:latin typeface="Arial" panose="020B0604020202020204" pitchFamily="34" charset="0"/>
                          <a:cs typeface="Arial" panose="020B0604020202020204" pitchFamily="34" charset="0"/>
                        </a:rPr>
                        <a:t>Знание о мошенничестве или подозреваемом мошенничестве.</a:t>
                      </a:r>
                    </a:p>
                    <a:p>
                      <a:pPr marL="285750" lvl="0" indent="-285750" algn="just">
                        <a:spcBef>
                          <a:spcPts val="800"/>
                        </a:spcBef>
                        <a:spcAft>
                          <a:spcPts val="0"/>
                        </a:spcAft>
                        <a:buFont typeface="Wingdings" panose="05000000000000000000" pitchFamily="2" charset="2"/>
                        <a:buChar char="Ø"/>
                        <a:tabLst>
                          <a:tab pos="218440" algn="l"/>
                        </a:tabLst>
                      </a:pPr>
                      <a:r>
                        <a:rPr lang="ru-RU" sz="1600" dirty="0" smtClean="0">
                          <a:solidFill>
                            <a:schemeClr val="tx1"/>
                          </a:solidFill>
                          <a:effectLst/>
                          <a:latin typeface="Arial" panose="020B0604020202020204" pitchFamily="34" charset="0"/>
                          <a:cs typeface="Arial" panose="020B0604020202020204" pitchFamily="34" charset="0"/>
                        </a:rPr>
                        <a:t>Процесс подготовки и проверки финансовой отчетности.</a:t>
                      </a:r>
                    </a:p>
                    <a:p>
                      <a:pPr marL="285750" indent="-285750" algn="just">
                        <a:spcBef>
                          <a:spcPts val="800"/>
                        </a:spcBef>
                        <a:spcAft>
                          <a:spcPts val="0"/>
                        </a:spcAft>
                        <a:buFont typeface="Wingdings" panose="05000000000000000000" pitchFamily="2" charset="2"/>
                        <a:buChar char="Ø"/>
                      </a:pPr>
                      <a:r>
                        <a:rPr lang="ru-RU" sz="1600" dirty="0" smtClean="0">
                          <a:solidFill>
                            <a:schemeClr val="tx1"/>
                          </a:solidFill>
                          <a:effectLst/>
                          <a:latin typeface="Arial" panose="020B0604020202020204" pitchFamily="34" charset="0"/>
                          <a:cs typeface="Arial" panose="020B0604020202020204" pitchFamily="34" charset="0"/>
                        </a:rPr>
                        <a:t> Также рассмотрите возможность посещения собрания лиц, наделенных руководящими полномочиями, и ознакомления с протоколами таких собраний.</a:t>
                      </a:r>
                      <a:endParaRPr lang="ru-RU"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EAA7"/>
                    </a:solidFill>
                  </a:tcPr>
                </a:tc>
              </a:tr>
            </a:tbl>
          </a:graphicData>
        </a:graphic>
      </p:graphicFrame>
    </p:spTree>
    <p:extLst>
      <p:ext uri="{BB962C8B-B14F-4D97-AF65-F5344CB8AC3E}">
        <p14:creationId xmlns:p14="http://schemas.microsoft.com/office/powerpoint/2010/main" val="2608839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906037526"/>
              </p:ext>
            </p:extLst>
          </p:nvPr>
        </p:nvGraphicFramePr>
        <p:xfrm>
          <a:off x="644769" y="339969"/>
          <a:ext cx="11301046" cy="5486400"/>
        </p:xfrm>
        <a:graphic>
          <a:graphicData uri="http://schemas.openxmlformats.org/drawingml/2006/table">
            <a:tbl>
              <a:tblPr firstRow="1" firstCol="1" lastRow="1" lastCol="1" bandRow="1" bandCol="1">
                <a:tableStyleId>{5C22544A-7EE6-4342-B048-85BDC9FD1C3A}</a:tableStyleId>
              </a:tblPr>
              <a:tblGrid>
                <a:gridCol w="2794441"/>
                <a:gridCol w="8506605"/>
              </a:tblGrid>
              <a:tr h="1887416">
                <a:tc>
                  <a:txBody>
                    <a:bodyPr/>
                    <a:lstStyle/>
                    <a:p>
                      <a:pPr>
                        <a:spcBef>
                          <a:spcPts val="800"/>
                        </a:spcBef>
                        <a:spcAft>
                          <a:spcPts val="0"/>
                        </a:spcAft>
                      </a:pPr>
                      <a:r>
                        <a:rPr lang="ru-RU" sz="2400" dirty="0">
                          <a:solidFill>
                            <a:schemeClr val="tx1"/>
                          </a:solidFill>
                          <a:effectLst/>
                          <a:latin typeface="Arial" panose="020B0604020202020204" pitchFamily="34" charset="0"/>
                          <a:cs typeface="Arial" panose="020B0604020202020204" pitchFamily="34" charset="0"/>
                        </a:rPr>
                        <a:t>Ключевые сотрудники (закупки, начисление зарплаты, бухгалтерский учет, и т.д.) </a:t>
                      </a:r>
                      <a:endParaRPr lang="ru-RU" sz="2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EAA7"/>
                    </a:solidFill>
                  </a:tcPr>
                </a:tc>
                <a:tc>
                  <a:txBody>
                    <a:bodyPr/>
                    <a:lstStyle/>
                    <a:p>
                      <a:pPr marL="342900" lvl="0" indent="-342900" algn="just">
                        <a:spcAft>
                          <a:spcPts val="0"/>
                        </a:spcAft>
                        <a:buFont typeface="Symbol" panose="05050102010706020507" pitchFamily="18" charset="2"/>
                        <a:buChar char=""/>
                        <a:tabLst>
                          <a:tab pos="228600" algn="l"/>
                          <a:tab pos="218440" algn="l"/>
                        </a:tabLst>
                      </a:pPr>
                      <a:r>
                        <a:rPr lang="ru-RU" sz="2400" dirty="0">
                          <a:solidFill>
                            <a:schemeClr val="tx1"/>
                          </a:solidFill>
                          <a:effectLst/>
                          <a:latin typeface="Arial" panose="020B0604020202020204" pitchFamily="34" charset="0"/>
                          <a:cs typeface="Arial" panose="020B0604020202020204" pitchFamily="34" charset="0"/>
                        </a:rPr>
                        <a:t>Инициирование, обработка или запись сложных или необычных операций. </a:t>
                      </a:r>
                    </a:p>
                    <a:p>
                      <a:pPr marL="342900" lvl="0" indent="-342900" algn="just">
                        <a:spcAft>
                          <a:spcPts val="0"/>
                        </a:spcAft>
                        <a:buFont typeface="Symbol" panose="05050102010706020507" pitchFamily="18" charset="2"/>
                        <a:buChar char=""/>
                        <a:tabLst>
                          <a:tab pos="228600" algn="l"/>
                          <a:tab pos="218440" algn="l"/>
                        </a:tabLst>
                      </a:pPr>
                      <a:r>
                        <a:rPr lang="ru-RU" sz="2400" dirty="0">
                          <a:solidFill>
                            <a:schemeClr val="tx1"/>
                          </a:solidFill>
                          <a:effectLst/>
                          <a:latin typeface="Arial" panose="020B0604020202020204" pitchFamily="34" charset="0"/>
                          <a:cs typeface="Arial" panose="020B0604020202020204" pitchFamily="34" charset="0"/>
                        </a:rPr>
                        <a:t>Масштаб игнорирования руководством средств внутреннего контроля (просили ли они когда-либо обойти средства внутреннего контроля). </a:t>
                      </a:r>
                    </a:p>
                    <a:p>
                      <a:pPr marL="342900" lvl="0" indent="-342900" algn="just">
                        <a:spcAft>
                          <a:spcPts val="0"/>
                        </a:spcAft>
                        <a:buFont typeface="Symbol" panose="05050102010706020507" pitchFamily="18" charset="2"/>
                        <a:buChar char=""/>
                        <a:tabLst>
                          <a:tab pos="228600" algn="l"/>
                          <a:tab pos="218440" algn="l"/>
                        </a:tabLst>
                      </a:pPr>
                      <a:r>
                        <a:rPr lang="ru-RU" sz="2400" dirty="0">
                          <a:solidFill>
                            <a:schemeClr val="tx1"/>
                          </a:solidFill>
                          <a:effectLst/>
                          <a:latin typeface="Arial" panose="020B0604020202020204" pitchFamily="34" charset="0"/>
                          <a:cs typeface="Arial" panose="020B0604020202020204" pitchFamily="34" charset="0"/>
                        </a:rPr>
                        <a:t>Уместность/применение учетной политики.</a:t>
                      </a:r>
                      <a:endParaRPr lang="ru-RU"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EAA7"/>
                    </a:solidFill>
                  </a:tcPr>
                </a:tc>
              </a:tr>
              <a:tr h="1887416">
                <a:tc>
                  <a:txBody>
                    <a:bodyPr/>
                    <a:lstStyle/>
                    <a:p>
                      <a:pPr>
                        <a:spcBef>
                          <a:spcPts val="800"/>
                        </a:spcBef>
                        <a:spcAft>
                          <a:spcPts val="0"/>
                        </a:spcAft>
                      </a:pPr>
                      <a:r>
                        <a:rPr lang="ru-RU" sz="2400">
                          <a:solidFill>
                            <a:schemeClr val="tx1"/>
                          </a:solidFill>
                          <a:effectLst/>
                          <a:latin typeface="Arial" panose="020B0604020202020204" pitchFamily="34" charset="0"/>
                          <a:cs typeface="Arial" panose="020B0604020202020204" pitchFamily="34" charset="0"/>
                        </a:rPr>
                        <a:t>Персонал отдела маркетинга и продаж </a:t>
                      </a:r>
                      <a:endParaRPr lang="ru-RU" sz="24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EAA7"/>
                    </a:solidFill>
                  </a:tcPr>
                </a:tc>
                <a:tc>
                  <a:txBody>
                    <a:bodyPr/>
                    <a:lstStyle/>
                    <a:p>
                      <a:pPr marL="342900" lvl="0" indent="-342900" algn="just">
                        <a:spcAft>
                          <a:spcPts val="0"/>
                        </a:spcAft>
                        <a:buFont typeface="Symbol" panose="05050102010706020507" pitchFamily="18" charset="2"/>
                        <a:buChar char=""/>
                        <a:tabLst>
                          <a:tab pos="228600" algn="l"/>
                          <a:tab pos="218440" algn="l"/>
                        </a:tabLst>
                      </a:pPr>
                      <a:r>
                        <a:rPr lang="ru-RU" sz="2400" dirty="0">
                          <a:solidFill>
                            <a:schemeClr val="tx1"/>
                          </a:solidFill>
                          <a:effectLst/>
                          <a:latin typeface="Arial" panose="020B0604020202020204" pitchFamily="34" charset="0"/>
                          <a:cs typeface="Arial" panose="020B0604020202020204" pitchFamily="34" charset="0"/>
                        </a:rPr>
                        <a:t>Маркетинговые стратегии и тенденции продаж. Поощрения по результатам продаж. </a:t>
                      </a:r>
                    </a:p>
                    <a:p>
                      <a:pPr marL="342900" lvl="0" indent="-342900" algn="just">
                        <a:spcAft>
                          <a:spcPts val="0"/>
                        </a:spcAft>
                        <a:buFont typeface="Symbol" panose="05050102010706020507" pitchFamily="18" charset="2"/>
                        <a:buChar char=""/>
                        <a:tabLst>
                          <a:tab pos="228600" algn="l"/>
                          <a:tab pos="218440" algn="l"/>
                        </a:tabLst>
                      </a:pPr>
                      <a:r>
                        <a:rPr lang="ru-RU" sz="2400" dirty="0">
                          <a:solidFill>
                            <a:schemeClr val="tx1"/>
                          </a:solidFill>
                          <a:effectLst/>
                          <a:latin typeface="Arial" panose="020B0604020202020204" pitchFamily="34" charset="0"/>
                          <a:cs typeface="Arial" panose="020B0604020202020204" pitchFamily="34" charset="0"/>
                        </a:rPr>
                        <a:t>Договорные условия с клиентами. </a:t>
                      </a:r>
                    </a:p>
                    <a:p>
                      <a:pPr marL="342900" lvl="0" indent="-342900" algn="just">
                        <a:spcAft>
                          <a:spcPts val="0"/>
                        </a:spcAft>
                        <a:buFont typeface="Symbol" panose="05050102010706020507" pitchFamily="18" charset="2"/>
                        <a:buChar char=""/>
                        <a:tabLst>
                          <a:tab pos="228600" algn="l"/>
                          <a:tab pos="218440" algn="l"/>
                        </a:tabLst>
                      </a:pPr>
                      <a:r>
                        <a:rPr lang="ru-RU" sz="2400" dirty="0">
                          <a:solidFill>
                            <a:schemeClr val="tx1"/>
                          </a:solidFill>
                          <a:effectLst/>
                          <a:latin typeface="Arial" panose="020B0604020202020204" pitchFamily="34" charset="0"/>
                          <a:cs typeface="Arial" panose="020B0604020202020204" pitchFamily="34" charset="0"/>
                        </a:rPr>
                        <a:t>Масштаб игнорирования руководством средств внутреннего контроля (просили ли они когда-либо обойти средства внутреннего контроля или учетную политику в отношении признания дохода?).</a:t>
                      </a:r>
                      <a:endParaRPr lang="ru-RU"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FFEAA7"/>
                    </a:solidFill>
                  </a:tcPr>
                </a:tc>
              </a:tr>
            </a:tbl>
          </a:graphicData>
        </a:graphic>
      </p:graphicFrame>
    </p:spTree>
    <p:extLst>
      <p:ext uri="{BB962C8B-B14F-4D97-AF65-F5344CB8AC3E}">
        <p14:creationId xmlns:p14="http://schemas.microsoft.com/office/powerpoint/2010/main" val="2953555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3046" y="624109"/>
            <a:ext cx="11406553" cy="6093213"/>
          </a:xfrm>
          <a:solidFill>
            <a:srgbClr val="FFEAA7"/>
          </a:solidFill>
        </p:spPr>
        <p:txBody>
          <a:bodyPr>
            <a:normAutofit fontScale="90000"/>
          </a:bodyPr>
          <a:lstStyle/>
          <a:p>
            <a:pPr lvl="0" indent="539750"/>
            <a:r>
              <a:rPr lang="ru-RU" sz="2700" i="1" u="sng" dirty="0">
                <a:latin typeface="Arial" panose="020B0604020202020204" pitchFamily="34" charset="0"/>
                <a:cs typeface="Arial" panose="020B0604020202020204" pitchFamily="34" charset="0"/>
              </a:rPr>
              <a:t>Аналитические </a:t>
            </a:r>
            <a:r>
              <a:rPr lang="ru-RU" sz="2700" i="1" u="sng" dirty="0" smtClean="0">
                <a:latin typeface="Arial" panose="020B0604020202020204" pitchFamily="34" charset="0"/>
                <a:cs typeface="Arial" panose="020B0604020202020204" pitchFamily="34" charset="0"/>
              </a:rPr>
              <a:t>процедуры</a:t>
            </a:r>
            <a:r>
              <a:rPr lang="ru-RU" sz="2700" i="1" dirty="0" smtClean="0">
                <a:latin typeface="Arial" panose="020B0604020202020204" pitchFamily="34" charset="0"/>
                <a:cs typeface="Arial" panose="020B0604020202020204" pitchFamily="34" charset="0"/>
              </a:rPr>
              <a:t>.</a:t>
            </a:r>
            <a:r>
              <a:rPr lang="ru-RU" sz="2700" dirty="0">
                <a:latin typeface="Arial" panose="020B0604020202020204" pitchFamily="34" charset="0"/>
                <a:cs typeface="Arial" panose="020B0604020202020204" pitchFamily="34" charset="0"/>
              </a:rPr>
              <a:t> Аналитические процедуры, используемые как процедуры по оценке риска, помогают идентифицировать вопросы, которые могут иметь последствия для аудита и финансовой отчетности. В качестве примеров можно назвать необычные операции или события, суммы, коэффициенты, и тенденции. </a:t>
            </a:r>
            <a:r>
              <a:rPr lang="ru-RU" sz="2700" dirty="0" smtClean="0">
                <a:latin typeface="Arial" panose="020B0604020202020204" pitchFamily="34" charset="0"/>
                <a:cs typeface="Arial" panose="020B0604020202020204" pitchFamily="34" charset="0"/>
              </a:rPr>
              <a:t/>
            </a:r>
            <a:br>
              <a:rPr lang="ru-RU" sz="2700" dirty="0" smtClean="0">
                <a:latin typeface="Arial" panose="020B0604020202020204" pitchFamily="34" charset="0"/>
                <a:cs typeface="Arial" panose="020B0604020202020204" pitchFamily="34" charset="0"/>
              </a:rPr>
            </a:br>
            <a:r>
              <a:rPr lang="ru-RU" sz="2700" dirty="0" smtClean="0">
                <a:latin typeface="Arial" panose="020B0604020202020204" pitchFamily="34" charset="0"/>
                <a:cs typeface="Arial" panose="020B0604020202020204" pitchFamily="34" charset="0"/>
              </a:rPr>
              <a:t>Существуют </a:t>
            </a:r>
            <a:r>
              <a:rPr lang="ru-RU" sz="2700" dirty="0">
                <a:latin typeface="Arial" panose="020B0604020202020204" pitchFamily="34" charset="0"/>
                <a:cs typeface="Arial" panose="020B0604020202020204" pitchFamily="34" charset="0"/>
              </a:rPr>
              <a:t>еще две основных цели использования аналитических </a:t>
            </a:r>
            <a:r>
              <a:rPr lang="ru-RU" sz="2700" dirty="0" smtClean="0">
                <a:latin typeface="Arial" panose="020B0604020202020204" pitchFamily="34" charset="0"/>
                <a:cs typeface="Arial" panose="020B0604020202020204" pitchFamily="34" charset="0"/>
              </a:rPr>
              <a:t>процедур:</a:t>
            </a:r>
            <a:br>
              <a:rPr lang="ru-RU" sz="2700" dirty="0" smtClean="0">
                <a:latin typeface="Arial" panose="020B0604020202020204" pitchFamily="34" charset="0"/>
                <a:cs typeface="Arial" panose="020B0604020202020204" pitchFamily="34" charset="0"/>
              </a:rPr>
            </a:br>
            <a:r>
              <a:rPr lang="ru-RU" sz="2700" dirty="0" smtClean="0">
                <a:latin typeface="Arial" panose="020B0604020202020204" pitchFamily="34" charset="0"/>
                <a:cs typeface="Arial" panose="020B0604020202020204" pitchFamily="34" charset="0"/>
              </a:rPr>
              <a:t>      </a:t>
            </a:r>
            <a:r>
              <a:rPr lang="ru-RU" sz="2700" dirty="0" smtClean="0">
                <a:solidFill>
                  <a:srgbClr val="00B050"/>
                </a:solidFill>
                <a:latin typeface="Arial" panose="020B0604020202020204" pitchFamily="34" charset="0"/>
                <a:cs typeface="Arial" panose="020B0604020202020204" pitchFamily="34" charset="0"/>
              </a:rPr>
              <a:t>В </a:t>
            </a:r>
            <a:r>
              <a:rPr lang="ru-RU" sz="2700" dirty="0">
                <a:solidFill>
                  <a:srgbClr val="00B050"/>
                </a:solidFill>
                <a:latin typeface="Arial" panose="020B0604020202020204" pitchFamily="34" charset="0"/>
                <a:cs typeface="Arial" panose="020B0604020202020204" pitchFamily="34" charset="0"/>
              </a:rPr>
              <a:t>качестве первичного источника доказательства в отношении утверждений в финансовой отчетности; и</a:t>
            </a:r>
            <a:br>
              <a:rPr lang="ru-RU" sz="2700" dirty="0">
                <a:solidFill>
                  <a:srgbClr val="00B050"/>
                </a:solidFill>
                <a:latin typeface="Arial" panose="020B0604020202020204" pitchFamily="34" charset="0"/>
                <a:cs typeface="Arial" panose="020B0604020202020204" pitchFamily="34" charset="0"/>
              </a:rPr>
            </a:br>
            <a:r>
              <a:rPr lang="ru-RU" sz="2700" dirty="0" smtClean="0">
                <a:solidFill>
                  <a:srgbClr val="00B050"/>
                </a:solidFill>
                <a:latin typeface="Arial" panose="020B0604020202020204" pitchFamily="34" charset="0"/>
                <a:cs typeface="Arial" panose="020B0604020202020204" pitchFamily="34" charset="0"/>
              </a:rPr>
              <a:t>     При </a:t>
            </a:r>
            <a:r>
              <a:rPr lang="ru-RU" sz="2700" dirty="0">
                <a:solidFill>
                  <a:srgbClr val="00B050"/>
                </a:solidFill>
                <a:latin typeface="Arial" panose="020B0604020202020204" pitchFamily="34" charset="0"/>
                <a:cs typeface="Arial" panose="020B0604020202020204" pitchFamily="34" charset="0"/>
              </a:rPr>
              <a:t>выполнении полного обзора финансовой отчетности при завершении или ближе к концу аудита. </a:t>
            </a:r>
            <a:br>
              <a:rPr lang="ru-RU" sz="2700" dirty="0">
                <a:solidFill>
                  <a:srgbClr val="00B050"/>
                </a:solidFill>
                <a:latin typeface="Arial" panose="020B0604020202020204" pitchFamily="34" charset="0"/>
                <a:cs typeface="Arial" panose="020B0604020202020204" pitchFamily="34" charset="0"/>
              </a:rPr>
            </a:br>
            <a:r>
              <a:rPr lang="ru-RU" sz="2700" dirty="0" smtClean="0">
                <a:solidFill>
                  <a:srgbClr val="00B050"/>
                </a:solidFill>
                <a:latin typeface="Arial" panose="020B0604020202020204" pitchFamily="34" charset="0"/>
                <a:cs typeface="Arial" panose="020B0604020202020204" pitchFamily="34" charset="0"/>
              </a:rPr>
              <a:t>     Шаги</a:t>
            </a:r>
            <a:r>
              <a:rPr lang="ru-RU" sz="2700" dirty="0">
                <a:solidFill>
                  <a:srgbClr val="00B050"/>
                </a:solidFill>
                <a:latin typeface="Arial" panose="020B0604020202020204" pitchFamily="34" charset="0"/>
                <a:cs typeface="Arial" panose="020B0604020202020204" pitchFamily="34" charset="0"/>
              </a:rPr>
              <a:t>, предпринимаемые при выполнении аналитических процедур, описаны в представленной ниже таблице</a:t>
            </a:r>
            <a:r>
              <a:rPr lang="ru-RU" sz="2700" dirty="0">
                <a:latin typeface="Arial" panose="020B0604020202020204" pitchFamily="34" charset="0"/>
                <a:cs typeface="Arial" panose="020B0604020202020204" pitchFamily="34" charset="0"/>
              </a:rPr>
              <a:t/>
            </a:r>
            <a:br>
              <a:rPr lang="ru-RU" sz="2700" dirty="0">
                <a:latin typeface="Arial" panose="020B0604020202020204" pitchFamily="34" charset="0"/>
                <a:cs typeface="Arial" panose="020B0604020202020204" pitchFamily="34" charset="0"/>
              </a:rPr>
            </a:br>
            <a:r>
              <a:rPr lang="ru-RU" i="1" dirty="0" smtClean="0"/>
              <a:t> </a:t>
            </a:r>
            <a:r>
              <a:rPr lang="ru-RU" b="1" dirty="0"/>
              <a:t/>
            </a:r>
            <a:br>
              <a:rPr lang="ru-RU" b="1" dirty="0"/>
            </a:br>
            <a:endParaRPr lang="ru-RU" dirty="0"/>
          </a:p>
        </p:txBody>
      </p:sp>
    </p:spTree>
    <p:extLst>
      <p:ext uri="{BB962C8B-B14F-4D97-AF65-F5344CB8AC3E}">
        <p14:creationId xmlns:p14="http://schemas.microsoft.com/office/powerpoint/2010/main" val="1707872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263" y="222739"/>
            <a:ext cx="10965350" cy="492370"/>
          </a:xfrm>
          <a:solidFill>
            <a:srgbClr val="FFEAA7"/>
          </a:solidFill>
        </p:spPr>
        <p:txBody>
          <a:bodyPr>
            <a:normAutofit/>
          </a:bodyPr>
          <a:lstStyle/>
          <a:p>
            <a:r>
              <a:rPr lang="ru-RU" sz="2400" dirty="0" smtClean="0">
                <a:solidFill>
                  <a:schemeClr val="tx1"/>
                </a:solidFill>
              </a:rPr>
              <a:t>Таблица</a:t>
            </a:r>
            <a:endParaRPr lang="ru-RU" sz="2400"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98540672"/>
              </p:ext>
            </p:extLst>
          </p:nvPr>
        </p:nvGraphicFramePr>
        <p:xfrm>
          <a:off x="562708" y="808892"/>
          <a:ext cx="11418277" cy="5941523"/>
        </p:xfrm>
        <a:graphic>
          <a:graphicData uri="http://schemas.openxmlformats.org/drawingml/2006/table">
            <a:tbl>
              <a:tblPr firstRow="1" firstCol="1" lastRow="1" lastCol="1" bandRow="1" bandCol="1">
                <a:tableStyleId>{5C22544A-7EE6-4342-B048-85BDC9FD1C3A}</a:tableStyleId>
              </a:tblPr>
              <a:tblGrid>
                <a:gridCol w="2613156"/>
                <a:gridCol w="8805121"/>
              </a:tblGrid>
              <a:tr h="490836">
                <a:tc>
                  <a:txBody>
                    <a:bodyPr/>
                    <a:lstStyle/>
                    <a:p>
                      <a:pPr>
                        <a:spcAft>
                          <a:spcPts val="0"/>
                        </a:spcAft>
                      </a:pPr>
                      <a:r>
                        <a:rPr lang="ru-RU" sz="2000" b="0" dirty="0">
                          <a:solidFill>
                            <a:schemeClr val="tx1"/>
                          </a:solidFill>
                          <a:effectLst/>
                          <a:latin typeface="Arial" panose="020B0604020202020204" pitchFamily="34" charset="0"/>
                          <a:cs typeface="Arial" panose="020B0604020202020204" pitchFamily="34" charset="0"/>
                        </a:rPr>
                        <a:t>Что необходимо сделать</a:t>
                      </a:r>
                      <a:endParaRPr lang="ru-RU"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a:spcAft>
                          <a:spcPts val="0"/>
                        </a:spcAft>
                      </a:pPr>
                      <a:r>
                        <a:rPr lang="ru-RU" sz="2000" b="0">
                          <a:solidFill>
                            <a:schemeClr val="tx1"/>
                          </a:solidFill>
                          <a:effectLst/>
                          <a:latin typeface="Arial" panose="020B0604020202020204" pitchFamily="34" charset="0"/>
                          <a:cs typeface="Arial" panose="020B0604020202020204" pitchFamily="34" charset="0"/>
                        </a:rPr>
                        <a:t>Как это сделать</a:t>
                      </a:r>
                      <a:endParaRPr lang="ru-RU" sz="20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r h="3681269">
                <a:tc>
                  <a:txBody>
                    <a:bodyPr/>
                    <a:lstStyle/>
                    <a:p>
                      <a:pPr>
                        <a:spcBef>
                          <a:spcPts val="800"/>
                        </a:spcBef>
                        <a:spcAft>
                          <a:spcPts val="0"/>
                        </a:spcAft>
                      </a:pPr>
                      <a:r>
                        <a:rPr lang="ru-RU" sz="2000" b="0" dirty="0">
                          <a:solidFill>
                            <a:schemeClr val="tx1"/>
                          </a:solidFill>
                          <a:effectLst/>
                          <a:latin typeface="Arial" panose="020B0604020202020204" pitchFamily="34" charset="0"/>
                          <a:cs typeface="Arial" panose="020B0604020202020204" pitchFamily="34" charset="0"/>
                        </a:rPr>
                        <a:t>Установить отношения между данными</a:t>
                      </a:r>
                      <a:endParaRPr lang="ru-RU"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marL="342900" lvl="0" indent="-342900" algn="just">
                        <a:spcAft>
                          <a:spcPts val="0"/>
                        </a:spcAft>
                        <a:buFont typeface="Symbol" panose="05050102010706020507" pitchFamily="18" charset="2"/>
                        <a:buChar char=""/>
                        <a:tabLst>
                          <a:tab pos="228600" algn="l"/>
                          <a:tab pos="205740" algn="l"/>
                        </a:tabLst>
                      </a:pPr>
                      <a:r>
                        <a:rPr lang="ru-RU" sz="2000" b="0" dirty="0">
                          <a:solidFill>
                            <a:schemeClr val="tx1"/>
                          </a:solidFill>
                          <a:effectLst/>
                          <a:latin typeface="Arial" panose="020B0604020202020204" pitchFamily="34" charset="0"/>
                          <a:cs typeface="Arial" panose="020B0604020202020204" pitchFamily="34" charset="0"/>
                        </a:rPr>
                        <a:t>Сделайте прогнозы по поводу возможных отношений между различными видами информации, которые, согласно разумным ожиданиям, будут иметь место. Старайтесь использовать независимые источники информации (то есть, не информацию, генерированную внутри субъекта), если это возможно. </a:t>
                      </a:r>
                    </a:p>
                    <a:p>
                      <a:pPr marL="342900" lvl="0" indent="-342900" algn="just">
                        <a:spcAft>
                          <a:spcPts val="0"/>
                        </a:spcAft>
                        <a:buFont typeface="Symbol" panose="05050102010706020507" pitchFamily="18" charset="2"/>
                        <a:buChar char=""/>
                        <a:tabLst>
                          <a:tab pos="228600" algn="l"/>
                          <a:tab pos="205740" algn="l"/>
                        </a:tabLst>
                      </a:pPr>
                      <a:r>
                        <a:rPr lang="ru-RU" sz="2000" b="0" dirty="0">
                          <a:solidFill>
                            <a:schemeClr val="tx1"/>
                          </a:solidFill>
                          <a:effectLst/>
                          <a:latin typeface="Arial" panose="020B0604020202020204" pitchFamily="34" charset="0"/>
                          <a:cs typeface="Arial" panose="020B0604020202020204" pitchFamily="34" charset="0"/>
                        </a:rPr>
                        <a:t>Финансовая и нефинансовая информация могла бы включать:</a:t>
                      </a:r>
                    </a:p>
                    <a:p>
                      <a:pPr marL="742950" lvl="1" indent="-285750" algn="just">
                        <a:spcAft>
                          <a:spcPts val="0"/>
                        </a:spcAft>
                        <a:buFont typeface="Symbol" panose="05050102010706020507" pitchFamily="18" charset="2"/>
                        <a:buChar char=""/>
                        <a:tabLst>
                          <a:tab pos="228600" algn="l"/>
                          <a:tab pos="434340" algn="l"/>
                        </a:tabLst>
                      </a:pPr>
                      <a:r>
                        <a:rPr lang="ru-RU" sz="2000" b="0" dirty="0">
                          <a:solidFill>
                            <a:schemeClr val="tx1"/>
                          </a:solidFill>
                          <a:effectLst/>
                          <a:latin typeface="Arial" panose="020B0604020202020204" pitchFamily="34" charset="0"/>
                          <a:cs typeface="Arial" panose="020B0604020202020204" pitchFamily="34" charset="0"/>
                        </a:rPr>
                        <a:t>Финансовую отчетность за сопоставимые предыдущие периоды;</a:t>
                      </a:r>
                    </a:p>
                    <a:p>
                      <a:pPr marL="742950" lvl="1" indent="-285750" algn="just">
                        <a:spcAft>
                          <a:spcPts val="0"/>
                        </a:spcAft>
                        <a:buFont typeface="Symbol" panose="05050102010706020507" pitchFamily="18" charset="2"/>
                        <a:buChar char=""/>
                        <a:tabLst>
                          <a:tab pos="228600" algn="l"/>
                          <a:tab pos="434340" algn="l"/>
                        </a:tabLst>
                      </a:pPr>
                      <a:r>
                        <a:rPr lang="ru-RU" sz="2000" b="0" dirty="0">
                          <a:solidFill>
                            <a:schemeClr val="tx1"/>
                          </a:solidFill>
                          <a:effectLst/>
                          <a:latin typeface="Arial" panose="020B0604020202020204" pitchFamily="34" charset="0"/>
                          <a:cs typeface="Arial" panose="020B0604020202020204" pitchFamily="34" charset="0"/>
                        </a:rPr>
                        <a:t>Бюджеты, прогнозы, и экстраполяции, включая экстраполяции из промежуточных или годовых данных; и </a:t>
                      </a:r>
                    </a:p>
                    <a:p>
                      <a:pPr marL="742950" lvl="1" indent="-285750" algn="just">
                        <a:spcAft>
                          <a:spcPts val="0"/>
                        </a:spcAft>
                        <a:buFont typeface="Symbol" panose="05050102010706020507" pitchFamily="18" charset="2"/>
                        <a:buChar char=""/>
                        <a:tabLst>
                          <a:tab pos="228600" algn="l"/>
                          <a:tab pos="434340" algn="l"/>
                        </a:tabLst>
                      </a:pPr>
                      <a:r>
                        <a:rPr lang="ru-RU" sz="2000" b="0" dirty="0">
                          <a:solidFill>
                            <a:schemeClr val="tx1"/>
                          </a:solidFill>
                          <a:effectLst/>
                          <a:latin typeface="Arial" panose="020B0604020202020204" pitchFamily="34" charset="0"/>
                          <a:cs typeface="Arial" panose="020B0604020202020204" pitchFamily="34" charset="0"/>
                        </a:rPr>
                        <a:t>Информацию об отрасли, в которой работает субъект, и текущие экономические условия.</a:t>
                      </a:r>
                      <a:endParaRPr lang="ru-RU"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r h="736254">
                <a:tc>
                  <a:txBody>
                    <a:bodyPr/>
                    <a:lstStyle/>
                    <a:p>
                      <a:pPr>
                        <a:spcBef>
                          <a:spcPts val="800"/>
                        </a:spcBef>
                        <a:spcAft>
                          <a:spcPts val="0"/>
                        </a:spcAft>
                      </a:pPr>
                      <a:r>
                        <a:rPr lang="ru-RU" sz="2000" b="0">
                          <a:solidFill>
                            <a:schemeClr val="tx1"/>
                          </a:solidFill>
                          <a:effectLst/>
                          <a:latin typeface="Arial" panose="020B0604020202020204" pitchFamily="34" charset="0"/>
                          <a:cs typeface="Arial" panose="020B0604020202020204" pitchFamily="34" charset="0"/>
                        </a:rPr>
                        <a:t>Сравнить </a:t>
                      </a:r>
                      <a:endParaRPr lang="ru-RU" sz="20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algn="just">
                        <a:spcBef>
                          <a:spcPts val="800"/>
                        </a:spcBef>
                        <a:spcAft>
                          <a:spcPts val="600"/>
                        </a:spcAft>
                      </a:pPr>
                      <a:r>
                        <a:rPr lang="ru-RU" sz="2000" b="0" dirty="0">
                          <a:solidFill>
                            <a:schemeClr val="tx1"/>
                          </a:solidFill>
                          <a:effectLst/>
                          <a:latin typeface="Arial" panose="020B0604020202020204" pitchFamily="34" charset="0"/>
                          <a:cs typeface="Arial" panose="020B0604020202020204" pitchFamily="34" charset="0"/>
                        </a:rPr>
                        <a:t>Сравните прогнозы с отраженными в учете суммами или коэффициентами, рассчитанными на основе отраженных в учете сумм.</a:t>
                      </a:r>
                      <a:endParaRPr lang="ru-RU"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r h="736254">
                <a:tc>
                  <a:txBody>
                    <a:bodyPr/>
                    <a:lstStyle/>
                    <a:p>
                      <a:pPr>
                        <a:spcBef>
                          <a:spcPts val="800"/>
                        </a:spcBef>
                        <a:spcAft>
                          <a:spcPts val="0"/>
                        </a:spcAft>
                      </a:pPr>
                      <a:r>
                        <a:rPr lang="ru-RU" sz="2000" b="0">
                          <a:solidFill>
                            <a:schemeClr val="tx1"/>
                          </a:solidFill>
                          <a:effectLst/>
                          <a:latin typeface="Arial" panose="020B0604020202020204" pitchFamily="34" charset="0"/>
                          <a:cs typeface="Arial" panose="020B0604020202020204" pitchFamily="34" charset="0"/>
                        </a:rPr>
                        <a:t>Оценить результаты</a:t>
                      </a:r>
                      <a:endParaRPr lang="ru-RU" sz="2000" b="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algn="just">
                        <a:spcBef>
                          <a:spcPts val="800"/>
                        </a:spcBef>
                        <a:spcAft>
                          <a:spcPts val="600"/>
                        </a:spcAft>
                      </a:pPr>
                      <a:r>
                        <a:rPr lang="ru-RU" sz="2000" b="0" dirty="0">
                          <a:solidFill>
                            <a:schemeClr val="tx1"/>
                          </a:solidFill>
                          <a:effectLst/>
                          <a:latin typeface="Arial" panose="020B0604020202020204" pitchFamily="34" charset="0"/>
                          <a:cs typeface="Arial" panose="020B0604020202020204" pitchFamily="34" charset="0"/>
                        </a:rPr>
                        <a:t>Оцените результаты. В случае обнаружения необычных или неожиданных отношений, рассмотрите потенциальные риски существенных искажений.</a:t>
                      </a:r>
                      <a:endParaRPr lang="ru-RU" sz="20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719716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3385" y="175847"/>
            <a:ext cx="11301046" cy="1805354"/>
          </a:xfrm>
          <a:solidFill>
            <a:srgbClr val="FFEAA7"/>
          </a:solidFill>
        </p:spPr>
        <p:txBody>
          <a:bodyPr>
            <a:noAutofit/>
          </a:bodyPr>
          <a:lstStyle/>
          <a:p>
            <a:r>
              <a:rPr lang="ru-RU" sz="2400" b="1" u="sng" dirty="0">
                <a:solidFill>
                  <a:schemeClr val="tx1"/>
                </a:solidFill>
                <a:latin typeface="Arial" panose="020B0604020202020204" pitchFamily="34" charset="0"/>
                <a:cs typeface="Arial" panose="020B0604020202020204" pitchFamily="34" charset="0"/>
              </a:rPr>
              <a:t>Наблюдение и </a:t>
            </a:r>
            <a:r>
              <a:rPr lang="ru-RU" sz="2000" b="1" u="sng" dirty="0" err="1" smtClean="0">
                <a:solidFill>
                  <a:schemeClr val="tx1"/>
                </a:solidFill>
                <a:latin typeface="Arial" panose="020B0604020202020204" pitchFamily="34" charset="0"/>
                <a:cs typeface="Arial" panose="020B0604020202020204" pitchFamily="34" charset="0"/>
              </a:rPr>
              <a:t>инспектирование</a:t>
            </a:r>
            <a:r>
              <a:rPr lang="ru-RU" sz="2000" dirty="0" err="1" smtClean="0">
                <a:solidFill>
                  <a:schemeClr val="tx1"/>
                </a:solidFill>
                <a:latin typeface="Arial" panose="020B0604020202020204" pitchFamily="34" charset="0"/>
                <a:cs typeface="Arial" panose="020B0604020202020204" pitchFamily="34" charset="0"/>
              </a:rPr>
              <a:t>:Подтверждает</a:t>
            </a:r>
            <a:r>
              <a:rPr lang="ru-RU" sz="2000" dirty="0" smtClean="0">
                <a:solidFill>
                  <a:schemeClr val="tx1"/>
                </a:solidFill>
                <a:latin typeface="Arial" panose="020B0604020202020204" pitchFamily="34" charset="0"/>
                <a:cs typeface="Arial" panose="020B0604020202020204" pitchFamily="34" charset="0"/>
              </a:rPr>
              <a:t> </a:t>
            </a:r>
            <a:r>
              <a:rPr lang="ru-RU" sz="2000" dirty="0">
                <a:solidFill>
                  <a:schemeClr val="tx1"/>
                </a:solidFill>
                <a:latin typeface="Arial" panose="020B0604020202020204" pitchFamily="34" charset="0"/>
                <a:cs typeface="Arial" panose="020B0604020202020204" pitchFamily="34" charset="0"/>
              </a:rPr>
              <a:t>запросы, направленные руководству и другим лицам; </a:t>
            </a:r>
            <a:r>
              <a:rPr lang="ru-RU" sz="2000" dirty="0" smtClean="0">
                <a:solidFill>
                  <a:schemeClr val="tx1"/>
                </a:solidFill>
                <a:latin typeface="Arial" panose="020B0604020202020204" pitchFamily="34" charset="0"/>
                <a:cs typeface="Arial" panose="020B0604020202020204" pitchFamily="34" charset="0"/>
              </a:rPr>
              <a:t>и </a:t>
            </a:r>
            <a:br>
              <a:rPr lang="ru-RU" sz="2000" dirty="0" smtClean="0">
                <a:solidFill>
                  <a:schemeClr val="tx1"/>
                </a:solidFill>
                <a:latin typeface="Arial" panose="020B0604020202020204" pitchFamily="34" charset="0"/>
                <a:cs typeface="Arial" panose="020B0604020202020204" pitchFamily="34" charset="0"/>
              </a:rPr>
            </a:br>
            <a:r>
              <a:rPr lang="ru-RU" sz="2000" dirty="0" smtClean="0">
                <a:solidFill>
                  <a:schemeClr val="tx1"/>
                </a:solidFill>
                <a:latin typeface="Arial" panose="020B0604020202020204" pitchFamily="34" charset="0"/>
                <a:cs typeface="Arial" panose="020B0604020202020204" pitchFamily="34" charset="0"/>
              </a:rPr>
              <a:t>Предоставляет </a:t>
            </a:r>
            <a:r>
              <a:rPr lang="ru-RU" sz="2000" dirty="0">
                <a:solidFill>
                  <a:schemeClr val="tx1"/>
                </a:solidFill>
                <a:latin typeface="Arial" panose="020B0604020202020204" pitchFamily="34" charset="0"/>
                <a:cs typeface="Arial" panose="020B0604020202020204" pitchFamily="34" charset="0"/>
              </a:rPr>
              <a:t>информацию о субъекте и его среде. </a:t>
            </a:r>
            <a:br>
              <a:rPr lang="ru-RU" sz="2000" dirty="0">
                <a:solidFill>
                  <a:schemeClr val="tx1"/>
                </a:solidFill>
                <a:latin typeface="Arial" panose="020B0604020202020204" pitchFamily="34" charset="0"/>
                <a:cs typeface="Arial" panose="020B0604020202020204" pitchFamily="34" charset="0"/>
              </a:rPr>
            </a:br>
            <a:r>
              <a:rPr lang="ru-RU" sz="2000" dirty="0">
                <a:solidFill>
                  <a:schemeClr val="tx1"/>
                </a:solidFill>
                <a:latin typeface="Arial" panose="020B0604020202020204" pitchFamily="34" charset="0"/>
                <a:cs typeface="Arial" panose="020B0604020202020204" pitchFamily="34" charset="0"/>
              </a:rPr>
              <a:t>Процедуры наблюдения и инспектирования обычно включают саму процедуру и её применение, как описано в представленной ниже таблице</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80635072"/>
              </p:ext>
            </p:extLst>
          </p:nvPr>
        </p:nvGraphicFramePr>
        <p:xfrm>
          <a:off x="703385" y="2086708"/>
          <a:ext cx="11301046" cy="4816086"/>
        </p:xfrm>
        <a:graphic>
          <a:graphicData uri="http://schemas.openxmlformats.org/drawingml/2006/table">
            <a:tbl>
              <a:tblPr firstRow="1" firstCol="1" lastRow="1" lastCol="1" bandRow="1" bandCol="1">
                <a:tableStyleId>{5C22544A-7EE6-4342-B048-85BDC9FD1C3A}</a:tableStyleId>
              </a:tblPr>
              <a:tblGrid>
                <a:gridCol w="2309446"/>
                <a:gridCol w="8991600"/>
              </a:tblGrid>
              <a:tr h="310970">
                <a:tc>
                  <a:txBody>
                    <a:bodyPr/>
                    <a:lstStyle/>
                    <a:p>
                      <a:pPr>
                        <a:spcAft>
                          <a:spcPts val="0"/>
                        </a:spcAft>
                      </a:pPr>
                      <a:r>
                        <a:rPr lang="ru-RU" sz="1800" dirty="0">
                          <a:solidFill>
                            <a:schemeClr val="tx1"/>
                          </a:solidFill>
                          <a:effectLst/>
                          <a:latin typeface="Arial" panose="020B0604020202020204" pitchFamily="34" charset="0"/>
                          <a:cs typeface="Arial" panose="020B0604020202020204" pitchFamily="34" charset="0"/>
                        </a:rPr>
                        <a:t>Процедура </a:t>
                      </a:r>
                      <a:endParaRPr lang="ru-RU"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tx2">
                        <a:lumMod val="20000"/>
                        <a:lumOff val="80000"/>
                      </a:schemeClr>
                    </a:solidFill>
                  </a:tcPr>
                </a:tc>
                <a:tc>
                  <a:txBody>
                    <a:bodyPr/>
                    <a:lstStyle/>
                    <a:p>
                      <a:pPr>
                        <a:spcAft>
                          <a:spcPts val="0"/>
                        </a:spcAft>
                      </a:pPr>
                      <a:r>
                        <a:rPr lang="ru-RU" sz="1800">
                          <a:solidFill>
                            <a:schemeClr val="tx1"/>
                          </a:solidFill>
                          <a:effectLst/>
                          <a:latin typeface="Arial" panose="020B0604020202020204" pitchFamily="34" charset="0"/>
                          <a:cs typeface="Arial" panose="020B0604020202020204" pitchFamily="34" charset="0"/>
                        </a:rPr>
                        <a:t>Применение </a:t>
                      </a:r>
                      <a:endParaRPr lang="ru-RU" sz="1800" b="1">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r h="1425279">
                <a:tc>
                  <a:txBody>
                    <a:bodyPr/>
                    <a:lstStyle/>
                    <a:p>
                      <a:pPr>
                        <a:spcBef>
                          <a:spcPts val="800"/>
                        </a:spcBef>
                        <a:spcAft>
                          <a:spcPts val="0"/>
                        </a:spcAft>
                      </a:pPr>
                      <a:endParaRPr lang="ru-RU" sz="1800" dirty="0" smtClean="0">
                        <a:solidFill>
                          <a:schemeClr val="tx1"/>
                        </a:solidFill>
                        <a:effectLst/>
                        <a:latin typeface="Arial" panose="020B0604020202020204" pitchFamily="34" charset="0"/>
                        <a:cs typeface="Arial" panose="020B0604020202020204" pitchFamily="34" charset="0"/>
                      </a:endParaRPr>
                    </a:p>
                    <a:p>
                      <a:pPr>
                        <a:spcBef>
                          <a:spcPts val="800"/>
                        </a:spcBef>
                        <a:spcAft>
                          <a:spcPts val="0"/>
                        </a:spcAft>
                      </a:pPr>
                      <a:endParaRPr lang="ru-RU" sz="1800" dirty="0" smtClean="0">
                        <a:solidFill>
                          <a:schemeClr val="tx1"/>
                        </a:solidFill>
                        <a:effectLst/>
                        <a:latin typeface="Arial" panose="020B0604020202020204" pitchFamily="34" charset="0"/>
                        <a:cs typeface="Arial" panose="020B0604020202020204" pitchFamily="34" charset="0"/>
                      </a:endParaRPr>
                    </a:p>
                    <a:p>
                      <a:pPr>
                        <a:spcBef>
                          <a:spcPts val="800"/>
                        </a:spcBef>
                        <a:spcAft>
                          <a:spcPts val="0"/>
                        </a:spcAft>
                      </a:pPr>
                      <a:r>
                        <a:rPr lang="ru-RU" sz="1800" dirty="0" smtClean="0">
                          <a:solidFill>
                            <a:schemeClr val="tx1"/>
                          </a:solidFill>
                          <a:effectLst/>
                          <a:latin typeface="Arial" panose="020B0604020202020204" pitchFamily="34" charset="0"/>
                          <a:cs typeface="Arial" panose="020B0604020202020204" pitchFamily="34" charset="0"/>
                        </a:rPr>
                        <a:t>Наблюдение </a:t>
                      </a:r>
                      <a:endParaRPr lang="ru-RU"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algn="just">
                        <a:spcBef>
                          <a:spcPts val="0"/>
                        </a:spcBef>
                        <a:spcAft>
                          <a:spcPts val="0"/>
                        </a:spcAft>
                      </a:pPr>
                      <a:r>
                        <a:rPr lang="ru-RU" sz="1800" dirty="0">
                          <a:solidFill>
                            <a:schemeClr val="tx1"/>
                          </a:solidFill>
                          <a:effectLst/>
                          <a:latin typeface="Arial" panose="020B0604020202020204" pitchFamily="34" charset="0"/>
                          <a:cs typeface="Arial" panose="020B0604020202020204" pitchFamily="34" charset="0"/>
                        </a:rPr>
                        <a:t>Понаблюдайте</a:t>
                      </a:r>
                      <a:r>
                        <a:rPr lang="en-US" sz="1800" dirty="0">
                          <a:solidFill>
                            <a:schemeClr val="tx1"/>
                          </a:solidFill>
                          <a:effectLst/>
                          <a:latin typeface="Arial" panose="020B0604020202020204" pitchFamily="34" charset="0"/>
                          <a:cs typeface="Arial" panose="020B0604020202020204" pitchFamily="34" charset="0"/>
                        </a:rPr>
                        <a:t>:</a:t>
                      </a:r>
                      <a:endParaRPr lang="ru-RU" sz="1800" dirty="0">
                        <a:solidFill>
                          <a:schemeClr val="tx1"/>
                        </a:solidFill>
                        <a:effectLst/>
                        <a:latin typeface="Arial" panose="020B0604020202020204" pitchFamily="34" charset="0"/>
                        <a:cs typeface="Arial" panose="020B0604020202020204" pitchFamily="34" charset="0"/>
                      </a:endParaRPr>
                    </a:p>
                    <a:p>
                      <a:pPr marL="342900" lvl="0" indent="-342900" algn="just">
                        <a:spcBef>
                          <a:spcPts val="0"/>
                        </a:spcBef>
                        <a:spcAft>
                          <a:spcPts val="0"/>
                        </a:spcAft>
                        <a:buFont typeface="Symbol" panose="05050102010706020507" pitchFamily="18" charset="2"/>
                        <a:buChar char=""/>
                        <a:tabLst>
                          <a:tab pos="228600" algn="l"/>
                          <a:tab pos="205740" algn="l"/>
                        </a:tabLst>
                      </a:pPr>
                      <a:r>
                        <a:rPr lang="ru-RU" sz="1800" dirty="0">
                          <a:solidFill>
                            <a:schemeClr val="tx1"/>
                          </a:solidFill>
                          <a:effectLst/>
                          <a:latin typeface="Arial" panose="020B0604020202020204" pitchFamily="34" charset="0"/>
                          <a:cs typeface="Arial" panose="020B0604020202020204" pitchFamily="34" charset="0"/>
                        </a:rPr>
                        <a:t>Как субъект работает и организован;</a:t>
                      </a:r>
                    </a:p>
                    <a:p>
                      <a:pPr marL="342900" lvl="0" indent="-342900" algn="just">
                        <a:spcBef>
                          <a:spcPts val="0"/>
                        </a:spcBef>
                        <a:spcAft>
                          <a:spcPts val="0"/>
                        </a:spcAft>
                        <a:buFont typeface="Symbol" panose="05050102010706020507" pitchFamily="18" charset="2"/>
                        <a:buChar char=""/>
                        <a:tabLst>
                          <a:tab pos="228600" algn="l"/>
                          <a:tab pos="205740" algn="l"/>
                        </a:tabLst>
                      </a:pPr>
                      <a:r>
                        <a:rPr lang="ru-RU" sz="1800" dirty="0">
                          <a:solidFill>
                            <a:schemeClr val="tx1"/>
                          </a:solidFill>
                          <a:effectLst/>
                          <a:latin typeface="Arial" panose="020B0604020202020204" pitchFamily="34" charset="0"/>
                          <a:cs typeface="Arial" panose="020B0604020202020204" pitchFamily="34" charset="0"/>
                        </a:rPr>
                        <a:t>Стиль работы и отношение к внутреннему контролю руководства субъекта;</a:t>
                      </a:r>
                    </a:p>
                    <a:p>
                      <a:pPr marL="342900" lvl="0" indent="-342900" algn="just">
                        <a:spcBef>
                          <a:spcPts val="0"/>
                        </a:spcBef>
                        <a:spcAft>
                          <a:spcPts val="0"/>
                        </a:spcAft>
                        <a:buFont typeface="Symbol" panose="05050102010706020507" pitchFamily="18" charset="2"/>
                        <a:buChar char=""/>
                        <a:tabLst>
                          <a:tab pos="228600" algn="l"/>
                          <a:tab pos="205740" algn="l"/>
                        </a:tabLst>
                      </a:pPr>
                      <a:r>
                        <a:rPr lang="ru-RU" sz="1800" dirty="0">
                          <a:solidFill>
                            <a:schemeClr val="tx1"/>
                          </a:solidFill>
                          <a:effectLst/>
                          <a:latin typeface="Arial" panose="020B0604020202020204" pitchFamily="34" charset="0"/>
                          <a:cs typeface="Arial" panose="020B0604020202020204" pitchFamily="34" charset="0"/>
                        </a:rPr>
                        <a:t>Функционирование различных процедур внутреннего контроля; и</a:t>
                      </a:r>
                    </a:p>
                    <a:p>
                      <a:pPr marL="342900" lvl="0" indent="-342900" algn="just">
                        <a:spcBef>
                          <a:spcPts val="0"/>
                        </a:spcBef>
                        <a:spcAft>
                          <a:spcPts val="0"/>
                        </a:spcAft>
                        <a:buFont typeface="Symbol" panose="05050102010706020507" pitchFamily="18" charset="2"/>
                        <a:buChar char=""/>
                        <a:tabLst>
                          <a:tab pos="228600" algn="l"/>
                          <a:tab pos="205740" algn="l"/>
                        </a:tabLst>
                      </a:pPr>
                      <a:r>
                        <a:rPr lang="ru-RU" sz="1800" dirty="0">
                          <a:solidFill>
                            <a:schemeClr val="tx1"/>
                          </a:solidFill>
                          <a:effectLst/>
                          <a:latin typeface="Arial" panose="020B0604020202020204" pitchFamily="34" charset="0"/>
                          <a:cs typeface="Arial" panose="020B0604020202020204" pitchFamily="34" charset="0"/>
                        </a:rPr>
                        <a:t>Соблюдение определенных принципов политики</a:t>
                      </a:r>
                      <a:r>
                        <a:rPr lang="en-US" sz="1800" dirty="0">
                          <a:solidFill>
                            <a:schemeClr val="tx1"/>
                          </a:solidFill>
                          <a:effectLst/>
                          <a:latin typeface="Arial" panose="020B0604020202020204" pitchFamily="34" charset="0"/>
                          <a:cs typeface="Arial" panose="020B0604020202020204" pitchFamily="34" charset="0"/>
                        </a:rPr>
                        <a:t>. </a:t>
                      </a:r>
                      <a:endParaRPr lang="ru-RU"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r h="2859196">
                <a:tc>
                  <a:txBody>
                    <a:bodyPr/>
                    <a:lstStyle/>
                    <a:p>
                      <a:pPr>
                        <a:spcBef>
                          <a:spcPts val="800"/>
                        </a:spcBef>
                        <a:spcAft>
                          <a:spcPts val="0"/>
                        </a:spcAft>
                      </a:pPr>
                      <a:endParaRPr lang="ru-RU" sz="1800" dirty="0" smtClean="0">
                        <a:solidFill>
                          <a:schemeClr val="tx1"/>
                        </a:solidFill>
                        <a:effectLst/>
                        <a:latin typeface="Arial" panose="020B0604020202020204" pitchFamily="34" charset="0"/>
                        <a:cs typeface="Arial" panose="020B0604020202020204" pitchFamily="34" charset="0"/>
                      </a:endParaRPr>
                    </a:p>
                    <a:p>
                      <a:pPr>
                        <a:spcBef>
                          <a:spcPts val="800"/>
                        </a:spcBef>
                        <a:spcAft>
                          <a:spcPts val="0"/>
                        </a:spcAft>
                      </a:pPr>
                      <a:endParaRPr lang="ru-RU" sz="1800" dirty="0" smtClean="0">
                        <a:solidFill>
                          <a:schemeClr val="tx1"/>
                        </a:solidFill>
                        <a:effectLst/>
                        <a:latin typeface="Arial" panose="020B0604020202020204" pitchFamily="34" charset="0"/>
                        <a:cs typeface="Arial" panose="020B0604020202020204" pitchFamily="34" charset="0"/>
                      </a:endParaRPr>
                    </a:p>
                    <a:p>
                      <a:pPr>
                        <a:spcBef>
                          <a:spcPts val="800"/>
                        </a:spcBef>
                        <a:spcAft>
                          <a:spcPts val="0"/>
                        </a:spcAft>
                      </a:pPr>
                      <a:r>
                        <a:rPr lang="ru-RU" sz="1800" dirty="0" smtClean="0">
                          <a:solidFill>
                            <a:schemeClr val="tx1"/>
                          </a:solidFill>
                          <a:effectLst/>
                          <a:latin typeface="Arial" panose="020B0604020202020204" pitchFamily="34" charset="0"/>
                          <a:cs typeface="Arial" panose="020B0604020202020204" pitchFamily="34" charset="0"/>
                        </a:rPr>
                        <a:t>Инспектирование </a:t>
                      </a:r>
                      <a:endParaRPr lang="ru-RU"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c>
                  <a:txBody>
                    <a:bodyPr/>
                    <a:lstStyle/>
                    <a:p>
                      <a:pPr algn="just">
                        <a:spcBef>
                          <a:spcPts val="0"/>
                        </a:spcBef>
                        <a:spcAft>
                          <a:spcPts val="0"/>
                        </a:spcAft>
                      </a:pPr>
                      <a:endParaRPr lang="ru-RU" sz="1800" dirty="0" smtClean="0">
                        <a:solidFill>
                          <a:schemeClr val="tx1"/>
                        </a:solidFill>
                        <a:effectLst/>
                        <a:latin typeface="Arial" panose="020B0604020202020204" pitchFamily="34" charset="0"/>
                        <a:cs typeface="Arial" panose="020B0604020202020204" pitchFamily="34" charset="0"/>
                      </a:endParaRPr>
                    </a:p>
                    <a:p>
                      <a:pPr algn="just">
                        <a:spcBef>
                          <a:spcPts val="0"/>
                        </a:spcBef>
                        <a:spcAft>
                          <a:spcPts val="0"/>
                        </a:spcAft>
                      </a:pPr>
                      <a:r>
                        <a:rPr lang="ru-RU" sz="1800" dirty="0" smtClean="0">
                          <a:solidFill>
                            <a:schemeClr val="tx1"/>
                          </a:solidFill>
                          <a:effectLst/>
                          <a:latin typeface="Arial" panose="020B0604020202020204" pitchFamily="34" charset="0"/>
                          <a:cs typeface="Arial" panose="020B0604020202020204" pitchFamily="34" charset="0"/>
                        </a:rPr>
                        <a:t>Проведите </a:t>
                      </a:r>
                      <a:r>
                        <a:rPr lang="ru-RU" sz="1800" dirty="0">
                          <a:solidFill>
                            <a:schemeClr val="tx1"/>
                          </a:solidFill>
                          <a:effectLst/>
                          <a:latin typeface="Arial" panose="020B0604020202020204" pitchFamily="34" charset="0"/>
                          <a:cs typeface="Arial" panose="020B0604020202020204" pitchFamily="34" charset="0"/>
                        </a:rPr>
                        <a:t>инспектирование таких документов, как:</a:t>
                      </a:r>
                    </a:p>
                    <a:p>
                      <a:pPr marL="342900" lvl="0" indent="-342900" algn="just">
                        <a:spcBef>
                          <a:spcPts val="0"/>
                        </a:spcBef>
                        <a:spcAft>
                          <a:spcPts val="0"/>
                        </a:spcAft>
                        <a:buSzPts val="1200"/>
                        <a:buFont typeface="Symbol" panose="05050102010706020507" pitchFamily="18" charset="2"/>
                        <a:buChar char=""/>
                        <a:tabLst>
                          <a:tab pos="205740" algn="l"/>
                        </a:tabLst>
                      </a:pPr>
                      <a:r>
                        <a:rPr lang="ru-RU" sz="1800" dirty="0">
                          <a:solidFill>
                            <a:schemeClr val="tx1"/>
                          </a:solidFill>
                          <a:effectLst/>
                          <a:latin typeface="Arial" panose="020B0604020202020204" pitchFamily="34" charset="0"/>
                          <a:cs typeface="Arial" panose="020B0604020202020204" pitchFamily="34" charset="0"/>
                        </a:rPr>
                        <a:t>Бизнес-планы и стратегии; </a:t>
                      </a:r>
                    </a:p>
                    <a:p>
                      <a:pPr marL="342900" lvl="0" indent="-342900" algn="just">
                        <a:spcBef>
                          <a:spcPts val="0"/>
                        </a:spcBef>
                        <a:spcAft>
                          <a:spcPts val="0"/>
                        </a:spcAft>
                        <a:buSzPts val="1200"/>
                        <a:buFont typeface="Symbol" panose="05050102010706020507" pitchFamily="18" charset="2"/>
                        <a:buChar char=""/>
                        <a:tabLst>
                          <a:tab pos="205740" algn="l"/>
                        </a:tabLst>
                      </a:pPr>
                      <a:r>
                        <a:rPr lang="ru-RU" sz="1800" dirty="0">
                          <a:solidFill>
                            <a:schemeClr val="tx1"/>
                          </a:solidFill>
                          <a:effectLst/>
                          <a:latin typeface="Arial" panose="020B0604020202020204" pitchFamily="34" charset="0"/>
                          <a:cs typeface="Arial" panose="020B0604020202020204" pitchFamily="34" charset="0"/>
                        </a:rPr>
                        <a:t>Учетная политика и записи; </a:t>
                      </a:r>
                    </a:p>
                    <a:p>
                      <a:pPr marL="342900" lvl="0" indent="-342900" algn="just">
                        <a:spcBef>
                          <a:spcPts val="0"/>
                        </a:spcBef>
                        <a:spcAft>
                          <a:spcPts val="0"/>
                        </a:spcAft>
                        <a:buSzPts val="1200"/>
                        <a:buFont typeface="Symbol" panose="05050102010706020507" pitchFamily="18" charset="2"/>
                        <a:buChar char=""/>
                        <a:tabLst>
                          <a:tab pos="205740" algn="l"/>
                        </a:tabLst>
                      </a:pPr>
                      <a:r>
                        <a:rPr lang="ru-RU" sz="1800" dirty="0">
                          <a:solidFill>
                            <a:schemeClr val="tx1"/>
                          </a:solidFill>
                          <a:effectLst/>
                          <a:latin typeface="Arial" panose="020B0604020202020204" pitchFamily="34" charset="0"/>
                          <a:cs typeface="Arial" panose="020B0604020202020204" pitchFamily="34" charset="0"/>
                        </a:rPr>
                        <a:t>Руководства по внутреннему контролю; </a:t>
                      </a:r>
                    </a:p>
                    <a:p>
                      <a:pPr marL="342900" lvl="0" indent="-342900" algn="just">
                        <a:spcBef>
                          <a:spcPts val="0"/>
                        </a:spcBef>
                        <a:spcAft>
                          <a:spcPts val="0"/>
                        </a:spcAft>
                        <a:buSzPts val="1200"/>
                        <a:buFont typeface="Symbol" panose="05050102010706020507" pitchFamily="18" charset="2"/>
                        <a:buChar char=""/>
                        <a:tabLst>
                          <a:tab pos="205740" algn="l"/>
                        </a:tabLst>
                      </a:pPr>
                      <a:r>
                        <a:rPr lang="ru-RU" sz="1800" dirty="0">
                          <a:solidFill>
                            <a:schemeClr val="tx1"/>
                          </a:solidFill>
                          <a:effectLst/>
                          <a:latin typeface="Arial" panose="020B0604020202020204" pitchFamily="34" charset="0"/>
                          <a:cs typeface="Arial" panose="020B0604020202020204" pitchFamily="34" charset="0"/>
                        </a:rPr>
                        <a:t>Отчеты, подготовленные руководством субъекта (такие как промежуточная финансовая отчетность); и </a:t>
                      </a:r>
                    </a:p>
                    <a:p>
                      <a:pPr marL="342900" lvl="0" indent="-342900" algn="just">
                        <a:spcBef>
                          <a:spcPts val="0"/>
                        </a:spcBef>
                        <a:spcAft>
                          <a:spcPts val="0"/>
                        </a:spcAft>
                        <a:buSzPts val="1200"/>
                        <a:buFont typeface="Symbol" panose="05050102010706020507" pitchFamily="18" charset="2"/>
                        <a:buChar char=""/>
                        <a:tabLst>
                          <a:tab pos="205740" algn="l"/>
                        </a:tabLst>
                      </a:pPr>
                      <a:r>
                        <a:rPr lang="ru-RU" sz="1800" dirty="0">
                          <a:solidFill>
                            <a:schemeClr val="tx1"/>
                          </a:solidFill>
                          <a:effectLst/>
                          <a:latin typeface="Arial" panose="020B0604020202020204" pitchFamily="34" charset="0"/>
                          <a:cs typeface="Arial" panose="020B0604020202020204" pitchFamily="34" charset="0"/>
                        </a:rPr>
                        <a:t>Другие отчеты, такие как протоколы собраний лиц, наделенных руководящими полномочиями, отчеты консультантов, и т.д.</a:t>
                      </a:r>
                      <a:endParaRPr lang="ru-RU"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tx2">
                        <a:lumMod val="20000"/>
                        <a:lumOff val="80000"/>
                      </a:schemeClr>
                    </a:solidFill>
                  </a:tcPr>
                </a:tc>
              </a:tr>
            </a:tbl>
          </a:graphicData>
        </a:graphic>
      </p:graphicFrame>
    </p:spTree>
    <p:extLst>
      <p:ext uri="{BB962C8B-B14F-4D97-AF65-F5344CB8AC3E}">
        <p14:creationId xmlns:p14="http://schemas.microsoft.com/office/powerpoint/2010/main" val="2833060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0645" y="175846"/>
            <a:ext cx="11570678" cy="1019908"/>
          </a:xfrm>
          <a:solidFill>
            <a:srgbClr val="FFEAA7"/>
          </a:solidFill>
        </p:spPr>
        <p:txBody>
          <a:bodyPr>
            <a:noAutofit/>
          </a:bodyPr>
          <a:lstStyle/>
          <a:p>
            <a:r>
              <a:rPr lang="ru-RU" sz="2400" dirty="0">
                <a:latin typeface="Arial" panose="020B0604020202020204" pitchFamily="34" charset="0"/>
                <a:cs typeface="Arial" panose="020B0604020202020204" pitchFamily="34" charset="0"/>
              </a:rPr>
              <a:t>Другие процедуры, не упомянутые выше, также могут использоваться в целях оценки риска. В качестве примеров можно назвать:</a:t>
            </a:r>
            <a:br>
              <a:rPr lang="ru-RU"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80645" y="1195754"/>
            <a:ext cx="11570678" cy="5486400"/>
          </a:xfrm>
          <a:solidFill>
            <a:schemeClr val="accent2">
              <a:lumMod val="20000"/>
              <a:lumOff val="80000"/>
            </a:schemeClr>
          </a:solidFill>
        </p:spPr>
        <p:txBody>
          <a:bodyPr>
            <a:normAutofit/>
          </a:bodyPr>
          <a:lstStyle/>
          <a:p>
            <a:pPr marL="0" indent="539750">
              <a:spcBef>
                <a:spcPts val="0"/>
              </a:spcBef>
              <a:buFont typeface="Wingdings" panose="05000000000000000000" pitchFamily="2" charset="2"/>
              <a:buChar char="Ø"/>
            </a:pPr>
            <a:r>
              <a:rPr lang="ru-RU" sz="2300" dirty="0">
                <a:latin typeface="Arial" panose="020B0604020202020204" pitchFamily="34" charset="0"/>
                <a:cs typeface="Arial" panose="020B0604020202020204" pitchFamily="34" charset="0"/>
              </a:rPr>
              <a:t>Информацию, полученную в результате процедур, выполненных до принятия </a:t>
            </a:r>
            <a:r>
              <a:rPr lang="ru-RU" sz="2300" dirty="0" smtClean="0">
                <a:latin typeface="Arial" panose="020B0604020202020204" pitchFamily="34" charset="0"/>
                <a:cs typeface="Arial" panose="020B0604020202020204" pitchFamily="34" charset="0"/>
              </a:rPr>
              <a:t>соглашения;</a:t>
            </a:r>
          </a:p>
          <a:p>
            <a:pPr marL="0" indent="539750">
              <a:spcBef>
                <a:spcPts val="0"/>
              </a:spcBef>
              <a:buFont typeface="Wingdings" panose="05000000000000000000" pitchFamily="2" charset="2"/>
              <a:buChar char="Ø"/>
            </a:pPr>
            <a:r>
              <a:rPr lang="ru-RU" sz="2300" dirty="0" smtClean="0">
                <a:latin typeface="Arial" panose="020B0604020202020204" pitchFamily="34" charset="0"/>
                <a:cs typeface="Arial" panose="020B0604020202020204" pitchFamily="34" charset="0"/>
              </a:rPr>
              <a:t>Опыт</a:t>
            </a:r>
            <a:r>
              <a:rPr lang="ru-RU" sz="2300" dirty="0">
                <a:latin typeface="Arial" panose="020B0604020202020204" pitchFamily="34" charset="0"/>
                <a:cs typeface="Arial" panose="020B0604020202020204" pitchFamily="34" charset="0"/>
              </a:rPr>
              <a:t>, полученный от предыдущих проектов и других соглашений, выполненных для </a:t>
            </a:r>
            <a:r>
              <a:rPr lang="ru-RU" sz="2300" dirty="0" smtClean="0">
                <a:latin typeface="Arial" panose="020B0604020202020204" pitchFamily="34" charset="0"/>
                <a:cs typeface="Arial" panose="020B0604020202020204" pitchFamily="34" charset="0"/>
              </a:rPr>
              <a:t>субъекта;</a:t>
            </a:r>
          </a:p>
          <a:p>
            <a:pPr marL="0" indent="539750">
              <a:spcBef>
                <a:spcPts val="0"/>
              </a:spcBef>
              <a:buFont typeface="Wingdings" panose="05000000000000000000" pitchFamily="2" charset="2"/>
              <a:buChar char="Ø"/>
            </a:pPr>
            <a:r>
              <a:rPr lang="ru-RU" sz="2300" dirty="0" smtClean="0">
                <a:latin typeface="Arial" panose="020B0604020202020204" pitchFamily="34" charset="0"/>
                <a:cs typeface="Arial" panose="020B0604020202020204" pitchFamily="34" charset="0"/>
              </a:rPr>
              <a:t>Информация </a:t>
            </a:r>
            <a:r>
              <a:rPr lang="ru-RU" sz="2300" dirty="0">
                <a:latin typeface="Arial" panose="020B0604020202020204" pitchFamily="34" charset="0"/>
                <a:cs typeface="Arial" panose="020B0604020202020204" pitchFamily="34" charset="0"/>
              </a:rPr>
              <a:t>о субъекте и его среде, полученная в предшествующие </a:t>
            </a:r>
            <a:r>
              <a:rPr lang="ru-RU" sz="2300" dirty="0" smtClean="0">
                <a:latin typeface="Arial" panose="020B0604020202020204" pitchFamily="34" charset="0"/>
                <a:cs typeface="Arial" panose="020B0604020202020204" pitchFamily="34" charset="0"/>
              </a:rPr>
              <a:t>периоды</a:t>
            </a:r>
          </a:p>
          <a:p>
            <a:pPr marL="0" lvl="0" indent="539750">
              <a:spcBef>
                <a:spcPts val="0"/>
              </a:spcBef>
              <a:buFont typeface="Wingdings" panose="05000000000000000000" pitchFamily="2" charset="2"/>
              <a:buChar char="Ø"/>
            </a:pPr>
            <a:r>
              <a:rPr lang="ru-RU" sz="2300" dirty="0">
                <a:latin typeface="Arial" panose="020B0604020202020204" pitchFamily="34" charset="0"/>
                <a:cs typeface="Arial" panose="020B0604020202020204" pitchFamily="34" charset="0"/>
              </a:rPr>
              <a:t>Запросы внешнему консультанту субъекта по юридическим вопросам или экспертам по оценке;</a:t>
            </a:r>
          </a:p>
          <a:p>
            <a:pPr marL="0" lvl="0" indent="539750">
              <a:spcBef>
                <a:spcPts val="0"/>
              </a:spcBef>
              <a:buFont typeface="Wingdings" panose="05000000000000000000" pitchFamily="2" charset="2"/>
              <a:buChar char="Ø"/>
            </a:pPr>
            <a:r>
              <a:rPr lang="ru-RU" sz="2300" dirty="0">
                <a:latin typeface="Arial" panose="020B0604020202020204" pitchFamily="34" charset="0"/>
                <a:cs typeface="Arial" panose="020B0604020202020204" pitchFamily="34" charset="0"/>
              </a:rPr>
              <a:t>Обзор информации, полученной из внешних источников, таких как отчеты банков или рейтинговых агентств, журналы в области торговли и экономики, а также публикации регулирующих и финансовых органов;</a:t>
            </a:r>
          </a:p>
          <a:p>
            <a:pPr marL="0" lvl="0" indent="539750">
              <a:spcBef>
                <a:spcPts val="0"/>
              </a:spcBef>
              <a:buFont typeface="Wingdings" panose="05000000000000000000" pitchFamily="2" charset="2"/>
              <a:buChar char="Ø"/>
            </a:pPr>
            <a:r>
              <a:rPr lang="ru-RU" sz="2300" dirty="0">
                <a:latin typeface="Arial" panose="020B0604020202020204" pitchFamily="34" charset="0"/>
                <a:cs typeface="Arial" panose="020B0604020202020204" pitchFamily="34" charset="0"/>
              </a:rPr>
              <a:t>Доказательство, полученное в результате оценки организации системы внутреннего контроля, и установление факта внедрения процедур контроля; и</a:t>
            </a:r>
          </a:p>
          <a:p>
            <a:pPr marL="0" indent="539750">
              <a:spcBef>
                <a:spcPts val="0"/>
              </a:spcBef>
              <a:buFont typeface="Wingdings" panose="05000000000000000000" pitchFamily="2" charset="2"/>
              <a:buChar char="Ø"/>
            </a:pPr>
            <a:r>
              <a:rPr lang="ru-RU" sz="2300" dirty="0">
                <a:latin typeface="Arial" panose="020B0604020202020204" pitchFamily="34" charset="0"/>
                <a:cs typeface="Arial" panose="020B0604020202020204" pitchFamily="34" charset="0"/>
              </a:rPr>
              <a:t>Результаты обсуждения командой по проекту вопроса о восприимчивости финансовой отчетности субъекта к существенным </a:t>
            </a:r>
            <a:r>
              <a:rPr lang="ru-RU" sz="2300" dirty="0" smtClean="0">
                <a:latin typeface="Arial" panose="020B0604020202020204" pitchFamily="34" charset="0"/>
                <a:cs typeface="Arial" panose="020B0604020202020204" pitchFamily="34" charset="0"/>
              </a:rPr>
              <a:t>искажениям.</a:t>
            </a:r>
            <a:endParaRPr lang="ru-RU"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427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9877" y="234463"/>
            <a:ext cx="10144735" cy="609600"/>
          </a:xfrm>
        </p:spPr>
        <p:txBody>
          <a:bodyPr>
            <a:normAutofit/>
          </a:bodyPr>
          <a:lstStyle/>
          <a:p>
            <a:r>
              <a:rPr lang="ru-RU" sz="3200" b="1" dirty="0">
                <a:latin typeface="Arial" panose="020B0604020202020204" pitchFamily="34" charset="0"/>
                <a:cs typeface="Arial" panose="020B0604020202020204" pitchFamily="34" charset="0"/>
              </a:rPr>
              <a:t>4.</a:t>
            </a:r>
            <a:r>
              <a:rPr lang="ru-RU" sz="3200" b="1" u="sng" dirty="0">
                <a:latin typeface="Arial" panose="020B0604020202020204" pitchFamily="34" charset="0"/>
                <a:cs typeface="Arial" panose="020B0604020202020204" pitchFamily="34" charset="0"/>
                <a:hlinkClick r:id="rId2" action="ppaction://hlinkfile"/>
              </a:rPr>
              <a:t>Предпринимательские риски</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09600" y="844063"/>
            <a:ext cx="11301046" cy="5067159"/>
          </a:xfrm>
        </p:spPr>
        <p:txBody>
          <a:bodyPr/>
          <a:lstStyle/>
          <a:p>
            <a:r>
              <a:rPr lang="ru-RU" dirty="0" smtClean="0"/>
              <a:t>          </a:t>
            </a:r>
            <a:r>
              <a:rPr lang="ru-RU" sz="2400" dirty="0" smtClean="0">
                <a:latin typeface="Arial" panose="020B0604020202020204" pitchFamily="34" charset="0"/>
                <a:cs typeface="Arial" panose="020B0604020202020204" pitchFamily="34" charset="0"/>
              </a:rPr>
              <a:t>Предпринимательские </a:t>
            </a:r>
            <a:r>
              <a:rPr lang="ru-RU" sz="2400" dirty="0">
                <a:latin typeface="Arial" panose="020B0604020202020204" pitchFamily="34" charset="0"/>
                <a:cs typeface="Arial" panose="020B0604020202020204" pitchFamily="34" charset="0"/>
              </a:rPr>
              <a:t>риски могут быть  </a:t>
            </a:r>
            <a:r>
              <a:rPr lang="ru-RU" sz="2400" dirty="0" smtClean="0">
                <a:latin typeface="Arial" panose="020B0604020202020204" pitchFamily="34" charset="0"/>
                <a:cs typeface="Arial" panose="020B0604020202020204" pitchFamily="34" charset="0"/>
              </a:rPr>
              <a:t>идентифицированы </a:t>
            </a:r>
            <a:r>
              <a:rPr lang="ru-RU" sz="2400" dirty="0">
                <a:latin typeface="Arial" panose="020B0604020202020204" pitchFamily="34" charset="0"/>
                <a:cs typeface="Arial" panose="020B0604020202020204" pitchFamily="34" charset="0"/>
              </a:rPr>
              <a:t>в результате выполнения процедур по оценке </a:t>
            </a:r>
            <a:r>
              <a:rPr lang="ru-RU" sz="2400" dirty="0" smtClean="0">
                <a:latin typeface="Arial" panose="020B0604020202020204" pitchFamily="34" charset="0"/>
                <a:cs typeface="Arial" panose="020B0604020202020204" pitchFamily="34" charset="0"/>
              </a:rPr>
              <a:t>риска.</a:t>
            </a:r>
          </a:p>
          <a:p>
            <a:endParaRPr lang="ru-RU" dirty="0"/>
          </a:p>
          <a:p>
            <a:endParaRPr lang="ru-RU" dirty="0"/>
          </a:p>
        </p:txBody>
      </p:sp>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06062"/>
            <a:ext cx="11301046" cy="2403229"/>
          </a:xfrm>
          <a:prstGeom prst="rect">
            <a:avLst/>
          </a:prstGeom>
          <a:noFill/>
          <a:ln>
            <a:noFill/>
          </a:ln>
        </p:spPr>
      </p:pic>
      <p:sp>
        <p:nvSpPr>
          <p:cNvPr id="5" name="Прямоугольник 4"/>
          <p:cNvSpPr/>
          <p:nvPr/>
        </p:nvSpPr>
        <p:spPr>
          <a:xfrm>
            <a:off x="609600" y="4009292"/>
            <a:ext cx="11301046" cy="284870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539750"/>
            <a:r>
              <a:rPr lang="ru-RU" sz="2400" dirty="0">
                <a:solidFill>
                  <a:schemeClr val="tx1"/>
                </a:solidFill>
                <a:latin typeface="Arial" panose="020B0604020202020204" pitchFamily="34" charset="0"/>
                <a:cs typeface="Arial" panose="020B0604020202020204" pitchFamily="34" charset="0"/>
              </a:rPr>
              <a:t>Понимание предпринимательских рисков увеличивает вероятность идентификации рисков существенных искажений. Однако, аудитор не несет ответственность за идентификацию или оценку всех предпринимательских рисков.</a:t>
            </a:r>
          </a:p>
          <a:p>
            <a:pPr indent="539750"/>
            <a:r>
              <a:rPr lang="ru-RU" sz="2400" dirty="0">
                <a:solidFill>
                  <a:schemeClr val="tx1"/>
                </a:solidFill>
                <a:latin typeface="Arial" panose="020B0604020202020204" pitchFamily="34" charset="0"/>
                <a:cs typeface="Arial" panose="020B0604020202020204" pitchFamily="34" charset="0"/>
              </a:rPr>
              <a:t>Предпринимательские риски возникают в результате условий, событий, обстоятельств, действий или бездействия, которые могли бы неблагоприятно повлиять на способность субъекта достичь своих целей и реализовать свои </a:t>
            </a:r>
            <a:r>
              <a:rPr lang="ru-RU" sz="2400" dirty="0" smtClean="0">
                <a:solidFill>
                  <a:schemeClr val="tx1"/>
                </a:solidFill>
                <a:latin typeface="Arial" panose="020B0604020202020204" pitchFamily="34" charset="0"/>
                <a:cs typeface="Arial" panose="020B0604020202020204" pitchFamily="34" charset="0"/>
              </a:rPr>
              <a:t>стратегии</a:t>
            </a:r>
            <a:r>
              <a:rPr lang="ru-RU" dirty="0">
                <a:solidFill>
                  <a:schemeClr val="tx1"/>
                </a:solidFill>
              </a:rPr>
              <a:t>.</a:t>
            </a:r>
            <a:r>
              <a:rPr lang="ru-RU" dirty="0" smtClean="0">
                <a:solidFill>
                  <a:schemeClr val="tx1"/>
                </a:solidFill>
              </a:rPr>
              <a:t> </a:t>
            </a:r>
            <a:endParaRPr lang="ru-RU" dirty="0">
              <a:solidFill>
                <a:schemeClr val="tx1"/>
              </a:solidFill>
            </a:endParaRPr>
          </a:p>
        </p:txBody>
      </p:sp>
    </p:spTree>
    <p:extLst>
      <p:ext uri="{BB962C8B-B14F-4D97-AF65-F5344CB8AC3E}">
        <p14:creationId xmlns:p14="http://schemas.microsoft.com/office/powerpoint/2010/main" val="358699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65414" y="752452"/>
            <a:ext cx="10821417" cy="4832092"/>
          </a:xfrm>
          <a:prstGeom prst="rect">
            <a:avLst/>
          </a:prstGeom>
          <a:solidFill>
            <a:schemeClr val="accent6">
              <a:lumMod val="20000"/>
              <a:lumOff val="80000"/>
            </a:schemeClr>
          </a:solidFill>
        </p:spPr>
        <p:txBody>
          <a:bodyPr wrap="square" rtlCol="0">
            <a:spAutoFit/>
          </a:bodyPr>
          <a:lstStyle/>
          <a:p>
            <a:r>
              <a:rPr lang="ru-RU" sz="2800" b="1" dirty="0">
                <a:latin typeface="Arial" panose="020B0604020202020204" pitchFamily="34" charset="0"/>
                <a:cs typeface="Arial" panose="020B0604020202020204" pitchFamily="34" charset="0"/>
              </a:rPr>
              <a:t>Лекция </a:t>
            </a:r>
          </a:p>
          <a:p>
            <a:r>
              <a:rPr lang="ru-RU" sz="2800" b="1" u="sng" dirty="0">
                <a:latin typeface="Arial" panose="020B0604020202020204" pitchFamily="34" charset="0"/>
                <a:cs typeface="Arial" panose="020B0604020202020204" pitchFamily="34" charset="0"/>
                <a:hlinkClick r:id="rId2" action="ppaction://hlinkfile"/>
              </a:rPr>
              <a:t>Понимание характера субъекта и его среды</a:t>
            </a:r>
            <a:endParaRPr lang="ru-RU" sz="2800" b="1" dirty="0">
              <a:latin typeface="Arial" panose="020B0604020202020204" pitchFamily="34" charset="0"/>
              <a:cs typeface="Arial" panose="020B0604020202020204" pitchFamily="34" charset="0"/>
            </a:endParaRPr>
          </a:p>
          <a:p>
            <a:r>
              <a:rPr lang="ru-RU" sz="2800" b="1" dirty="0">
                <a:latin typeface="Arial" panose="020B0604020202020204" pitchFamily="34" charset="0"/>
                <a:cs typeface="Arial" panose="020B0604020202020204" pitchFamily="34" charset="0"/>
              </a:rPr>
              <a:t>Вопросы:</a:t>
            </a:r>
            <a:r>
              <a:rPr lang="en-US" sz="2800" b="1" dirty="0">
                <a:latin typeface="Arial" panose="020B0604020202020204" pitchFamily="34" charset="0"/>
                <a:cs typeface="Arial" panose="020B0604020202020204" pitchFamily="34" charset="0"/>
              </a:rPr>
              <a:t> </a:t>
            </a:r>
            <a:endParaRPr lang="ru-RU" sz="2800" b="1" dirty="0">
              <a:latin typeface="Arial" panose="020B0604020202020204" pitchFamily="34" charset="0"/>
              <a:cs typeface="Arial" panose="020B0604020202020204" pitchFamily="34" charset="0"/>
            </a:endParaRPr>
          </a:p>
          <a:p>
            <a:r>
              <a:rPr lang="ru-RU" sz="2800" i="1" dirty="0">
                <a:latin typeface="Arial" panose="020B0604020202020204" pitchFamily="34" charset="0"/>
                <a:cs typeface="Arial" panose="020B0604020202020204" pitchFamily="34" charset="0"/>
              </a:rPr>
              <a:t>1</a:t>
            </a:r>
            <a:r>
              <a:rPr lang="ru-RU" sz="2800" dirty="0">
                <a:latin typeface="Arial" panose="020B0604020202020204" pitchFamily="34" charset="0"/>
                <a:cs typeface="Arial" panose="020B0604020202020204" pitchFamily="34" charset="0"/>
              </a:rPr>
              <a:t>.</a:t>
            </a:r>
            <a:r>
              <a:rPr lang="ru-RU" sz="2800" b="1" i="1" dirty="0">
                <a:latin typeface="Arial" panose="020B0604020202020204" pitchFamily="34" charset="0"/>
                <a:cs typeface="Arial" panose="020B0604020202020204" pitchFamily="34" charset="0"/>
              </a:rPr>
              <a:t> </a:t>
            </a:r>
            <a:r>
              <a:rPr lang="ru-RU" sz="2800" i="1" u="sng" dirty="0">
                <a:latin typeface="Arial" panose="020B0604020202020204" pitchFamily="34" charset="0"/>
                <a:cs typeface="Arial" panose="020B0604020202020204" pitchFamily="34" charset="0"/>
              </a:rPr>
              <a:t>Знание субъекта и его среды </a:t>
            </a:r>
            <a:endParaRPr lang="ru-RU" sz="2800" u="sng" dirty="0">
              <a:latin typeface="Arial" panose="020B0604020202020204" pitchFamily="34" charset="0"/>
              <a:cs typeface="Arial" panose="020B0604020202020204" pitchFamily="34" charset="0"/>
            </a:endParaRPr>
          </a:p>
          <a:p>
            <a:r>
              <a:rPr lang="ru-RU" sz="2800" u="sng" dirty="0" smtClean="0">
                <a:latin typeface="Arial" panose="020B0604020202020204" pitchFamily="34" charset="0"/>
                <a:cs typeface="Arial" panose="020B0604020202020204" pitchFamily="34" charset="0"/>
                <a:hlinkClick r:id="rId3" action="ppaction://hlinkfile"/>
              </a:rPr>
              <a:t>2. Внутренние и внешние источники информации</a:t>
            </a:r>
          </a:p>
          <a:p>
            <a:r>
              <a:rPr lang="ru-RU" sz="2800" u="sng" dirty="0" smtClean="0">
                <a:latin typeface="Arial" panose="020B0604020202020204" pitchFamily="34" charset="0"/>
                <a:cs typeface="Arial" panose="020B0604020202020204" pitchFamily="34" charset="0"/>
                <a:hlinkClick r:id="rId3" action="ppaction://hlinkfile"/>
              </a:rPr>
              <a:t>3. Процедуры </a:t>
            </a:r>
            <a:r>
              <a:rPr lang="ru-RU" sz="2800" u="sng" dirty="0">
                <a:latin typeface="Arial" panose="020B0604020202020204" pitchFamily="34" charset="0"/>
                <a:cs typeface="Arial" panose="020B0604020202020204" pitchFamily="34" charset="0"/>
                <a:hlinkClick r:id="rId3" action="ppaction://hlinkfile"/>
              </a:rPr>
              <a:t>по оценке рисков</a:t>
            </a:r>
            <a:endParaRPr lang="ru-RU" sz="2800" dirty="0">
              <a:latin typeface="Arial" panose="020B0604020202020204" pitchFamily="34" charset="0"/>
              <a:cs typeface="Arial" panose="020B0604020202020204" pitchFamily="34" charset="0"/>
            </a:endParaRPr>
          </a:p>
          <a:p>
            <a:r>
              <a:rPr lang="ru-RU" sz="2800" dirty="0" smtClean="0">
                <a:latin typeface="Arial" panose="020B0604020202020204" pitchFamily="34" charset="0"/>
                <a:cs typeface="Arial" panose="020B0604020202020204" pitchFamily="34" charset="0"/>
              </a:rPr>
              <a:t>4.</a:t>
            </a:r>
            <a:r>
              <a:rPr lang="ru-RU" sz="2800" u="sng" dirty="0" smtClean="0">
                <a:latin typeface="Arial" panose="020B0604020202020204" pitchFamily="34" charset="0"/>
                <a:cs typeface="Arial" panose="020B0604020202020204" pitchFamily="34" charset="0"/>
                <a:hlinkClick r:id="rId4" action="ppaction://hlinkfile"/>
              </a:rPr>
              <a:t>Предпринимательские </a:t>
            </a:r>
            <a:r>
              <a:rPr lang="ru-RU" sz="2800" u="sng" dirty="0">
                <a:latin typeface="Arial" panose="020B0604020202020204" pitchFamily="34" charset="0"/>
                <a:cs typeface="Arial" panose="020B0604020202020204" pitchFamily="34" charset="0"/>
                <a:hlinkClick r:id="rId4" action="ppaction://hlinkfile"/>
              </a:rPr>
              <a:t>риски</a:t>
            </a:r>
            <a:endParaRPr lang="ru-RU" sz="2800" dirty="0">
              <a:latin typeface="Arial" panose="020B0604020202020204" pitchFamily="34" charset="0"/>
              <a:cs typeface="Arial" panose="020B0604020202020204" pitchFamily="34" charset="0"/>
            </a:endParaRPr>
          </a:p>
          <a:p>
            <a:r>
              <a:rPr lang="ru-RU" sz="2800" dirty="0" smtClean="0">
                <a:latin typeface="Arial" panose="020B0604020202020204" pitchFamily="34" charset="0"/>
                <a:cs typeface="Arial" panose="020B0604020202020204" pitchFamily="34" charset="0"/>
              </a:rPr>
              <a:t>5.</a:t>
            </a:r>
            <a:r>
              <a:rPr lang="ru-RU" sz="2800" u="sng" dirty="0" smtClean="0">
                <a:latin typeface="Arial" panose="020B0604020202020204" pitchFamily="34" charset="0"/>
                <a:cs typeface="Arial" panose="020B0604020202020204" pitchFamily="34" charset="0"/>
                <a:hlinkClick r:id="rId5" action="ppaction://hlinkfile"/>
              </a:rPr>
              <a:t>Риски </a:t>
            </a:r>
            <a:r>
              <a:rPr lang="ru-RU" sz="2800" u="sng" dirty="0">
                <a:latin typeface="Arial" panose="020B0604020202020204" pitchFamily="34" charset="0"/>
                <a:cs typeface="Arial" panose="020B0604020202020204" pitchFamily="34" charset="0"/>
                <a:hlinkClick r:id="rId5" action="ppaction://hlinkfile"/>
              </a:rPr>
              <a:t>мошенничества</a:t>
            </a:r>
            <a:endParaRPr lang="ru-RU" sz="2800" dirty="0">
              <a:latin typeface="Arial" panose="020B0604020202020204" pitchFamily="34" charset="0"/>
              <a:cs typeface="Arial" panose="020B0604020202020204" pitchFamily="34" charset="0"/>
            </a:endParaRPr>
          </a:p>
          <a:p>
            <a:r>
              <a:rPr lang="ru-RU" sz="2800" dirty="0" smtClean="0">
                <a:latin typeface="Arial" panose="020B0604020202020204" pitchFamily="34" charset="0"/>
                <a:cs typeface="Arial" panose="020B0604020202020204" pitchFamily="34" charset="0"/>
              </a:rPr>
              <a:t>6.</a:t>
            </a:r>
            <a:r>
              <a:rPr lang="ru-RU" sz="2800" u="sng" dirty="0" smtClean="0">
                <a:latin typeface="Arial" panose="020B0604020202020204" pitchFamily="34" charset="0"/>
                <a:cs typeface="Arial" panose="020B0604020202020204" pitchFamily="34" charset="0"/>
                <a:hlinkClick r:id="rId6" action="ppaction://hlinkfile"/>
              </a:rPr>
              <a:t>Значительные </a:t>
            </a:r>
            <a:r>
              <a:rPr lang="ru-RU" sz="2800" u="sng" dirty="0">
                <a:latin typeface="Arial" panose="020B0604020202020204" pitchFamily="34" charset="0"/>
                <a:cs typeface="Arial" panose="020B0604020202020204" pitchFamily="34" charset="0"/>
                <a:hlinkClick r:id="rId6" action="ppaction://hlinkfile"/>
              </a:rPr>
              <a:t>риски</a:t>
            </a:r>
            <a:endParaRPr lang="ru-RU" sz="2800" dirty="0">
              <a:latin typeface="Arial" panose="020B0604020202020204" pitchFamily="34" charset="0"/>
              <a:cs typeface="Arial" panose="020B0604020202020204" pitchFamily="34" charset="0"/>
            </a:endParaRPr>
          </a:p>
          <a:p>
            <a:r>
              <a:rPr lang="ru-RU" sz="2800" dirty="0" smtClean="0">
                <a:latin typeface="Arial" panose="020B0604020202020204" pitchFamily="34" charset="0"/>
                <a:cs typeface="Arial" panose="020B0604020202020204" pitchFamily="34" charset="0"/>
              </a:rPr>
              <a:t>7.</a:t>
            </a:r>
            <a:r>
              <a:rPr lang="ru-RU" sz="2800" u="sng" dirty="0" smtClean="0">
                <a:latin typeface="Arial" panose="020B0604020202020204" pitchFamily="34" charset="0"/>
                <a:cs typeface="Arial" panose="020B0604020202020204" pitchFamily="34" charset="0"/>
                <a:hlinkClick r:id="rId7" action="ppaction://hlinkfile"/>
              </a:rPr>
              <a:t>Оценка </a:t>
            </a:r>
            <a:r>
              <a:rPr lang="ru-RU" sz="2800" u="sng" dirty="0">
                <a:latin typeface="Arial" panose="020B0604020202020204" pitchFamily="34" charset="0"/>
                <a:cs typeface="Arial" panose="020B0604020202020204" pitchFamily="34" charset="0"/>
                <a:hlinkClick r:id="rId7" action="ppaction://hlinkfile"/>
              </a:rPr>
              <a:t>рисков существенного искажения</a:t>
            </a:r>
            <a:r>
              <a:rPr lang="ru-RU" sz="2800" dirty="0">
                <a:latin typeface="Arial" panose="020B0604020202020204" pitchFamily="34" charset="0"/>
                <a:cs typeface="Arial" panose="020B0604020202020204" pitchFamily="34" charset="0"/>
              </a:rPr>
              <a:t> </a:t>
            </a:r>
          </a:p>
          <a:p>
            <a:endParaRPr lang="ru-RU"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077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750277" y="269631"/>
            <a:ext cx="11324491" cy="6447692"/>
          </a:xfrm>
          <a:solidFill>
            <a:schemeClr val="bg2"/>
          </a:solidFill>
        </p:spPr>
        <p:txBody>
          <a:bodyPr>
            <a:noAutofit/>
          </a:bodyPr>
          <a:lstStyle/>
          <a:p>
            <a:pPr marL="0" indent="539750">
              <a:spcBef>
                <a:spcPts val="0"/>
              </a:spcBef>
              <a:buNone/>
            </a:pPr>
            <a:r>
              <a:rPr lang="ru-RU" sz="2400" dirty="0">
                <a:latin typeface="Arial" panose="020B0604020202020204" pitchFamily="34" charset="0"/>
                <a:cs typeface="Arial" panose="020B0604020202020204" pitchFamily="34" charset="0"/>
              </a:rPr>
              <a:t>Оценка риска – это один из пяти компонентов системы внутреннего контроля, который должен использоваться субъектом для:</a:t>
            </a:r>
          </a:p>
          <a:p>
            <a:pPr marL="342900" lvl="1" indent="-342900">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Идентификации предпринимательских рисков, связанных с целями финансовой отчетности; и</a:t>
            </a:r>
          </a:p>
          <a:p>
            <a:pPr>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Формирования основы того, как руководство определит, какими рисками </a:t>
            </a:r>
            <a:r>
              <a:rPr lang="ru-RU" sz="2400" dirty="0" smtClean="0">
                <a:solidFill>
                  <a:srgbClr val="7030A0"/>
                </a:solidFill>
                <a:latin typeface="Arial" panose="020B0604020202020204" pitchFamily="34" charset="0"/>
                <a:cs typeface="Arial" panose="020B0604020202020204" pitchFamily="34" charset="0"/>
              </a:rPr>
              <a:t>управлять.</a:t>
            </a:r>
          </a:p>
          <a:p>
            <a:pPr marL="0" indent="539750">
              <a:spcBef>
                <a:spcPts val="0"/>
              </a:spcBef>
              <a:buNone/>
            </a:pPr>
            <a:r>
              <a:rPr lang="ru-RU" sz="2400" dirty="0">
                <a:latin typeface="Arial" panose="020B0604020202020204" pitchFamily="34" charset="0"/>
                <a:cs typeface="Arial" panose="020B0604020202020204" pitchFamily="34" charset="0"/>
              </a:rPr>
              <a:t>Поскольку руководство субъекта осознает преимущества более формализованного процесса оценки риска, оно может принять решение о разработке, внедрении, и документировании своих собственных процессов. Когда это происходит, аудитор обязан оценивать организацию и внедрение такого процесса. Это подразумевает определение того, каким образом руководство субъекта:</a:t>
            </a:r>
          </a:p>
          <a:p>
            <a:pPr lvl="0">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Идентифицирует предпринимательские риски, которые являются значимыми для финансовой отчетности;</a:t>
            </a:r>
          </a:p>
          <a:p>
            <a:pPr lvl="0">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Оценивает значимость рисков;</a:t>
            </a:r>
          </a:p>
          <a:p>
            <a:pPr lvl="0">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Оценивает вероятность их возникновения; и </a:t>
            </a:r>
          </a:p>
          <a:p>
            <a:pPr lvl="0">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Решает, какие действия предпринять для управления ими</a:t>
            </a:r>
            <a:r>
              <a:rPr lang="ru-RU" sz="2400" dirty="0">
                <a:latin typeface="Arial" panose="020B0604020202020204" pitchFamily="34" charset="0"/>
                <a:cs typeface="Arial" panose="020B0604020202020204" pitchFamily="34" charset="0"/>
              </a:rPr>
              <a:t>. </a:t>
            </a:r>
          </a:p>
          <a:p>
            <a:pPr marL="0" indent="539750">
              <a:spcBef>
                <a:spcPts val="0"/>
              </a:spcBef>
              <a:buNone/>
            </a:pP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282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447" y="175846"/>
            <a:ext cx="9957166" cy="621323"/>
          </a:xfrm>
        </p:spPr>
        <p:txBody>
          <a:bodyPr>
            <a:normAutofit/>
          </a:bodyPr>
          <a:lstStyle/>
          <a:p>
            <a:r>
              <a:rPr lang="ru-RU" sz="3200" b="1" i="1" dirty="0" smtClean="0">
                <a:latin typeface="Arial" panose="020B0604020202020204" pitchFamily="34" charset="0"/>
                <a:cs typeface="Arial" panose="020B0604020202020204" pitchFamily="34" charset="0"/>
              </a:rPr>
              <a:t>5. Риски </a:t>
            </a:r>
            <a:r>
              <a:rPr lang="ru-RU" sz="3200" b="1" i="1" dirty="0">
                <a:latin typeface="Arial" panose="020B0604020202020204" pitchFamily="34" charset="0"/>
                <a:cs typeface="Arial" panose="020B0604020202020204" pitchFamily="34" charset="0"/>
              </a:rPr>
              <a:t>мошенничества </a:t>
            </a: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738554" y="691662"/>
            <a:ext cx="11301046" cy="6049107"/>
          </a:xfrm>
          <a:solidFill>
            <a:srgbClr val="FFEAA7"/>
          </a:solidFill>
        </p:spPr>
        <p:txBody>
          <a:bodyPr>
            <a:normAutofit/>
          </a:bodyPr>
          <a:lstStyle/>
          <a:p>
            <a:pPr marL="0" indent="539750">
              <a:spcBef>
                <a:spcPts val="0"/>
              </a:spcBef>
              <a:buNone/>
            </a:pPr>
            <a:r>
              <a:rPr lang="ru-RU" sz="2400" dirty="0">
                <a:latin typeface="Arial" panose="020B0604020202020204" pitchFamily="34" charset="0"/>
                <a:cs typeface="Arial" panose="020B0604020202020204" pitchFamily="34" charset="0"/>
              </a:rPr>
              <a:t>МСА 240 указывает:</a:t>
            </a:r>
          </a:p>
          <a:p>
            <a:pPr>
              <a:spcBef>
                <a:spcPts val="0"/>
              </a:spcBef>
              <a:buFont typeface="Wingdings" panose="05000000000000000000" pitchFamily="2" charset="2"/>
              <a:buChar char="q"/>
            </a:pPr>
            <a:r>
              <a:rPr lang="ru-RU" sz="2400" dirty="0">
                <a:latin typeface="Arial" panose="020B0604020202020204" pitchFamily="34" charset="0"/>
                <a:cs typeface="Arial" panose="020B0604020202020204" pitchFamily="34" charset="0"/>
              </a:rPr>
              <a:t>Аудитор, проводящий аудит в соответствии с МСА, отвечает за  получение разумной уверенности в том, что финансовая отчетность в целом не содержит существенных искажений, вызванных мошенничеством или ошибкой. </a:t>
            </a:r>
            <a:endParaRPr lang="ru-RU" sz="2400" b="1"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ru-RU" sz="2400" dirty="0">
                <a:latin typeface="Arial" panose="020B0604020202020204" pitchFamily="34" charset="0"/>
                <a:cs typeface="Arial" panose="020B0604020202020204" pitchFamily="34" charset="0"/>
              </a:rPr>
              <a:t>Аудитор должен планировать и проводить аудит с позиции профессионального скептицизма, признавая возможность существования существенного искажения, вызванного мошенничеством, несмотря на прошлый опыт аудитора, свидетельствующий о честности и порядочности руководства субъекта и лиц, наделенных руководящими полномочиями.</a:t>
            </a:r>
            <a:endParaRPr lang="ru-RU" sz="2400" b="1"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ru-RU" sz="2400" dirty="0">
                <a:latin typeface="Arial" panose="020B0604020202020204" pitchFamily="34" charset="0"/>
                <a:cs typeface="Arial" panose="020B0604020202020204" pitchFamily="34" charset="0"/>
              </a:rPr>
              <a:t>Члены команды по проекту должны обсудить подверженность финансовой отчетности субъекта существенным искажениям, вызванным мошенничеством.</a:t>
            </a:r>
            <a:endParaRPr lang="ru-RU" sz="2400" b="1" dirty="0">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ru-RU" sz="2400" dirty="0">
                <a:latin typeface="Arial" panose="020B0604020202020204" pitchFamily="34" charset="0"/>
                <a:cs typeface="Arial" panose="020B0604020202020204" pitchFamily="34" charset="0"/>
              </a:rPr>
              <a:t>Партнер по проекту должен рассмотреть вопросы, о которых необходимо проинформировать членов команды по проекту, не участвовавших в обсуждении. </a:t>
            </a:r>
            <a:endParaRPr lang="ru-RU" sz="2400" b="1" dirty="0">
              <a:latin typeface="Arial" panose="020B0604020202020204" pitchFamily="34" charset="0"/>
              <a:cs typeface="Arial" panose="020B0604020202020204" pitchFamily="34" charset="0"/>
            </a:endParaRPr>
          </a:p>
          <a:p>
            <a:pPr marL="0" indent="539750">
              <a:buNone/>
            </a:pP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6087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9169" y="175846"/>
            <a:ext cx="10480431" cy="890954"/>
          </a:xfrm>
        </p:spPr>
        <p:txBody>
          <a:bodyPr>
            <a:normAutofit fontScale="90000"/>
          </a:bodyPr>
          <a:lstStyle/>
          <a:p>
            <a:r>
              <a:rPr lang="ru-RU" sz="2400" b="1" dirty="0"/>
              <a:t>Аудитор должен направить запросы руководству субъекта в связи со следующими вопросами:</a:t>
            </a:r>
            <a:r>
              <a:rPr lang="ru-RU" sz="2400" dirty="0"/>
              <a:t/>
            </a:r>
            <a:br>
              <a:rPr lang="ru-RU" sz="2400" dirty="0"/>
            </a:br>
            <a:endParaRPr lang="ru-RU" sz="2400" dirty="0"/>
          </a:p>
        </p:txBody>
      </p:sp>
      <p:sp>
        <p:nvSpPr>
          <p:cNvPr id="3" name="Объект 2"/>
          <p:cNvSpPr>
            <a:spLocks noGrp="1"/>
          </p:cNvSpPr>
          <p:nvPr>
            <p:ph idx="1"/>
          </p:nvPr>
        </p:nvSpPr>
        <p:spPr>
          <a:xfrm>
            <a:off x="539262" y="961292"/>
            <a:ext cx="11500338" cy="5697416"/>
          </a:xfrm>
          <a:solidFill>
            <a:srgbClr val="FFEAA7"/>
          </a:solidFill>
        </p:spPr>
        <p:txBody>
          <a:bodyPr>
            <a:normAutofit/>
          </a:bodyPr>
          <a:lstStyle/>
          <a:p>
            <a:pPr marL="0" indent="539750">
              <a:spcBef>
                <a:spcPts val="0"/>
              </a:spcBef>
              <a:buNone/>
            </a:pPr>
            <a:r>
              <a:rPr lang="ru-RU" sz="2000" dirty="0" smtClean="0">
                <a:latin typeface="Arial" panose="020B0604020202020204" pitchFamily="34" charset="0"/>
                <a:cs typeface="Arial" panose="020B0604020202020204" pitchFamily="34" charset="0"/>
              </a:rPr>
              <a:t>а</a:t>
            </a:r>
            <a:r>
              <a:rPr lang="ru-RU" sz="2000" dirty="0">
                <a:latin typeface="Arial" panose="020B0604020202020204" pitchFamily="34" charset="0"/>
                <a:cs typeface="Arial" panose="020B0604020202020204" pitchFamily="34" charset="0"/>
              </a:rPr>
              <a:t>)	Оценка руководством субъекта риска, что финансовая отчетность может быть существенно искажена по причине мошенничества, включая характер, масштаб и частоту таких оценок; </a:t>
            </a:r>
          </a:p>
          <a:p>
            <a:pPr marL="0" indent="539750">
              <a:spcBef>
                <a:spcPts val="0"/>
              </a:spcBef>
              <a:buNone/>
            </a:pPr>
            <a:r>
              <a:rPr lang="ru-RU" sz="2000" dirty="0" smtClean="0">
                <a:latin typeface="Arial" panose="020B0604020202020204" pitchFamily="34" charset="0"/>
                <a:cs typeface="Arial" panose="020B0604020202020204" pitchFamily="34" charset="0"/>
              </a:rPr>
              <a:t>б</a:t>
            </a:r>
            <a:r>
              <a:rPr lang="ru-RU" sz="2000" dirty="0">
                <a:latin typeface="Arial" panose="020B0604020202020204" pitchFamily="34" charset="0"/>
                <a:cs typeface="Arial" panose="020B0604020202020204" pitchFamily="34" charset="0"/>
              </a:rPr>
              <a:t>)	Процедура, используемая руководством субъекта для выявления и реагирования на риски мошенничества в субъекте, включая все специфические риски мошенничества, которые были выявлены руководством субъекта или которые привлекли его внимание, или сальдо счетов, классы операций или раскрытия, в отношении которых существует вероятность возникновения риска мошенничества; </a:t>
            </a:r>
          </a:p>
          <a:p>
            <a:pPr marL="0" indent="539750">
              <a:spcBef>
                <a:spcPts val="0"/>
              </a:spcBef>
              <a:buNone/>
            </a:pPr>
            <a:r>
              <a:rPr lang="ru-RU" sz="2000" dirty="0" smtClean="0">
                <a:latin typeface="Arial" panose="020B0604020202020204" pitchFamily="34" charset="0"/>
                <a:cs typeface="Arial" panose="020B0604020202020204" pitchFamily="34" charset="0"/>
              </a:rPr>
              <a:t>в</a:t>
            </a:r>
            <a:r>
              <a:rPr lang="ru-RU" sz="2000" dirty="0">
                <a:latin typeface="Arial" panose="020B0604020202020204" pitchFamily="34" charset="0"/>
                <a:cs typeface="Arial" panose="020B0604020202020204" pitchFamily="34" charset="0"/>
              </a:rPr>
              <a:t>)	Информирование руководством субъекта лиц, наделенных руководящими полномочиями, о процедуре выявления и реагирования на риски мошенничества, используемые субъектом; и</a:t>
            </a:r>
          </a:p>
          <a:p>
            <a:pPr marL="0" indent="539750">
              <a:spcBef>
                <a:spcPts val="0"/>
              </a:spcBef>
              <a:buNone/>
            </a:pPr>
            <a:r>
              <a:rPr lang="ru-RU" sz="2000" dirty="0" smtClean="0">
                <a:latin typeface="Arial" panose="020B0604020202020204" pitchFamily="34" charset="0"/>
                <a:cs typeface="Arial" panose="020B0604020202020204" pitchFamily="34" charset="0"/>
              </a:rPr>
              <a:t>г</a:t>
            </a:r>
            <a:r>
              <a:rPr lang="ru-RU" sz="2000" dirty="0">
                <a:latin typeface="Arial" panose="020B0604020202020204" pitchFamily="34" charset="0"/>
                <a:cs typeface="Arial" panose="020B0604020202020204" pitchFamily="34" charset="0"/>
              </a:rPr>
              <a:t>)	Информирование руководством субъекта, если таковое имело место, сотрудников о своих взглядах на практику ведения бизнеса и этическое поведение.</a:t>
            </a:r>
          </a:p>
          <a:p>
            <a:pPr marL="0" indent="539750">
              <a:spcBef>
                <a:spcPts val="0"/>
              </a:spcBef>
              <a:buNone/>
            </a:pPr>
            <a:r>
              <a:rPr lang="ru-RU" sz="2000" dirty="0">
                <a:latin typeface="Arial" panose="020B0604020202020204" pitchFamily="34" charset="0"/>
                <a:cs typeface="Arial" panose="020B0604020202020204" pitchFamily="34" charset="0"/>
              </a:rPr>
              <a:t>Аудитор должен направить запросы руководству субъекта и другим лицам субъекта, сообразно обстоятельствам, чтобы определить, известно ли им о каких-либо фактических, подозреваемых или предполагаемых случаях мошенничества, затрагивающего субъект.</a:t>
            </a:r>
          </a:p>
          <a:p>
            <a:pPr marL="0" indent="539750">
              <a:buNone/>
            </a:pPr>
            <a:endParaRPr lang="ru-RU" dirty="0"/>
          </a:p>
        </p:txBody>
      </p:sp>
    </p:spTree>
    <p:extLst>
      <p:ext uri="{BB962C8B-B14F-4D97-AF65-F5344CB8AC3E}">
        <p14:creationId xmlns:p14="http://schemas.microsoft.com/office/powerpoint/2010/main" val="1644885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35723" y="105508"/>
            <a:ext cx="9968889" cy="539261"/>
          </a:xfrm>
        </p:spPr>
        <p:txBody>
          <a:bodyPr>
            <a:noAutofit/>
          </a:bodyPr>
          <a:lstStyle/>
          <a:p>
            <a:r>
              <a:rPr lang="ru-RU" sz="3200" b="1" dirty="0" smtClean="0">
                <a:latin typeface="Arial" panose="020B0604020202020204" pitchFamily="34" charset="0"/>
                <a:cs typeface="Arial" panose="020B0604020202020204" pitchFamily="34" charset="0"/>
              </a:rPr>
              <a:t>6. Значительные </a:t>
            </a:r>
            <a:r>
              <a:rPr lang="ru-RU" sz="3200" b="1" dirty="0">
                <a:latin typeface="Arial" panose="020B0604020202020204" pitchFamily="34" charset="0"/>
                <a:cs typeface="Arial" panose="020B0604020202020204" pitchFamily="34" charset="0"/>
              </a:rPr>
              <a:t>риски </a:t>
            </a:r>
          </a:p>
        </p:txBody>
      </p:sp>
      <p:sp>
        <p:nvSpPr>
          <p:cNvPr id="3" name="Объект 2"/>
          <p:cNvSpPr>
            <a:spLocks noGrp="1"/>
          </p:cNvSpPr>
          <p:nvPr>
            <p:ph idx="1"/>
          </p:nvPr>
        </p:nvSpPr>
        <p:spPr>
          <a:xfrm>
            <a:off x="726831" y="644769"/>
            <a:ext cx="11218984" cy="6037385"/>
          </a:xfrm>
          <a:solidFill>
            <a:srgbClr val="FFEAA7"/>
          </a:solidFill>
        </p:spPr>
        <p:txBody>
          <a:bodyPr/>
          <a:lstStyle/>
          <a:p>
            <a:pPr marL="0" indent="539750">
              <a:spcBef>
                <a:spcPts val="0"/>
              </a:spcBef>
              <a:buNone/>
            </a:pPr>
            <a:r>
              <a:rPr lang="ru-RU" sz="2400" dirty="0">
                <a:latin typeface="Arial" panose="020B0604020202020204" pitchFamily="34" charset="0"/>
                <a:cs typeface="Arial" panose="020B0604020202020204" pitchFamily="34" charset="0"/>
              </a:rPr>
              <a:t>МСА 315 указывает:</a:t>
            </a:r>
          </a:p>
          <a:p>
            <a:pPr marL="0" indent="539750">
              <a:spcBef>
                <a:spcPts val="0"/>
              </a:spcBef>
              <a:buNone/>
            </a:pPr>
            <a:r>
              <a:rPr lang="ru-RU" sz="2400" b="1" dirty="0">
                <a:latin typeface="Arial" panose="020B0604020202020204" pitchFamily="34" charset="0"/>
                <a:cs typeface="Arial" panose="020B0604020202020204" pitchFamily="34" charset="0"/>
              </a:rPr>
              <a:t>В рамках оценки риска аудитор должен определить, является ли любой из идентифицированных рисков, по мнению аудитора, значительным риском. При вынесении суждения по данному вопросу аудитор должен исключить влияние идентифицированных средств контроля, связанных с риском. </a:t>
            </a:r>
          </a:p>
          <a:p>
            <a:pPr marL="0" indent="539750">
              <a:spcBef>
                <a:spcPts val="0"/>
              </a:spcBef>
              <a:buNone/>
            </a:pPr>
            <a:r>
              <a:rPr lang="ru-RU" sz="2400" b="1" dirty="0">
                <a:latin typeface="Arial" panose="020B0604020202020204" pitchFamily="34" charset="0"/>
                <a:cs typeface="Arial" panose="020B0604020202020204" pitchFamily="34" charset="0"/>
              </a:rPr>
              <a:t>Если аудитор установил, что значительный риск существует, аудитор должен получить представление о средствах контроля субъекта, включая действия по контролю, имеющих отношение к этому риску. </a:t>
            </a:r>
          </a:p>
          <a:p>
            <a:pPr marL="0" indent="539750">
              <a:spcBef>
                <a:spcPts val="0"/>
              </a:spcBef>
              <a:buNone/>
            </a:pPr>
            <a:r>
              <a:rPr lang="ru-RU" sz="2400" dirty="0">
                <a:latin typeface="Arial" panose="020B0604020202020204" pitchFamily="34" charset="0"/>
                <a:cs typeface="Arial" panose="020B0604020202020204" pitchFamily="34" charset="0"/>
              </a:rPr>
              <a:t>Ключевая часть процесса оценки риска – определить, какие из идентифицированных предпринимательских рисков и рисков мошенничества, по мнению аудитора, являются значительными. </a:t>
            </a:r>
          </a:p>
          <a:p>
            <a:pPr marL="0" indent="539750">
              <a:spcBef>
                <a:spcPts val="0"/>
              </a:spcBef>
              <a:buNone/>
            </a:pPr>
            <a:r>
              <a:rPr lang="ru-RU" sz="2400" dirty="0">
                <a:latin typeface="Arial" panose="020B0604020202020204" pitchFamily="34" charset="0"/>
                <a:cs typeface="Arial" panose="020B0604020202020204" pitchFamily="34" charset="0"/>
              </a:rPr>
              <a:t>Значительные риски будут:</a:t>
            </a:r>
          </a:p>
          <a:p>
            <a:pPr lvl="0">
              <a:spcBef>
                <a:spcPts val="0"/>
              </a:spcBef>
              <a:buFont typeface="Wingdings" panose="05000000000000000000" pitchFamily="2" charset="2"/>
              <a:buChar char="Ø"/>
            </a:pPr>
            <a:r>
              <a:rPr lang="ru-RU" sz="2400" dirty="0">
                <a:latin typeface="Arial" panose="020B0604020202020204" pitchFamily="34" charset="0"/>
                <a:cs typeface="Arial" panose="020B0604020202020204" pitchFamily="34" charset="0"/>
              </a:rPr>
              <a:t>Возникать в большинстве аудитов; и </a:t>
            </a:r>
          </a:p>
          <a:p>
            <a:pPr lvl="0">
              <a:spcBef>
                <a:spcPts val="0"/>
              </a:spcBef>
              <a:buFont typeface="Wingdings" panose="05000000000000000000" pitchFamily="2" charset="2"/>
              <a:buChar char="Ø"/>
            </a:pPr>
            <a:r>
              <a:rPr lang="ru-RU" sz="2400" dirty="0">
                <a:latin typeface="Arial" panose="020B0604020202020204" pitchFamily="34" charset="0"/>
                <a:cs typeface="Arial" panose="020B0604020202020204" pitchFamily="34" charset="0"/>
              </a:rPr>
              <a:t>Потребуют специального рассмотрения аудитором.  </a:t>
            </a:r>
          </a:p>
          <a:p>
            <a:endParaRPr lang="ru-RU" dirty="0"/>
          </a:p>
        </p:txBody>
      </p:sp>
    </p:spTree>
    <p:extLst>
      <p:ext uri="{BB962C8B-B14F-4D97-AF65-F5344CB8AC3E}">
        <p14:creationId xmlns:p14="http://schemas.microsoft.com/office/powerpoint/2010/main" val="1778539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0985" y="152399"/>
            <a:ext cx="11441723" cy="6564923"/>
          </a:xfrm>
          <a:solidFill>
            <a:srgbClr val="FFEAA7"/>
          </a:solidFill>
        </p:spPr>
        <p:txBody>
          <a:bodyPr>
            <a:normAutofit lnSpcReduction="10000"/>
          </a:bodyPr>
          <a:lstStyle/>
          <a:p>
            <a:pPr marL="0" indent="539750">
              <a:lnSpc>
                <a:spcPct val="110000"/>
              </a:lnSpc>
              <a:spcBef>
                <a:spcPts val="0"/>
              </a:spcBef>
              <a:buNone/>
            </a:pPr>
            <a:r>
              <a:rPr lang="ru-RU" sz="2000" b="1" dirty="0">
                <a:solidFill>
                  <a:srgbClr val="7030A0"/>
                </a:solidFill>
                <a:latin typeface="Arial" panose="020B0604020202020204" pitchFamily="34" charset="0"/>
                <a:cs typeface="Arial" panose="020B0604020202020204" pitchFamily="34" charset="0"/>
              </a:rPr>
              <a:t>Определение того, какие риски являются значительными, основано на</a:t>
            </a:r>
            <a:r>
              <a:rPr lang="ru-RU" sz="2000" dirty="0">
                <a:latin typeface="Arial" panose="020B0604020202020204" pitchFamily="34" charset="0"/>
                <a:cs typeface="Arial" panose="020B0604020202020204" pitchFamily="34" charset="0"/>
              </a:rPr>
              <a:t>:</a:t>
            </a:r>
          </a:p>
          <a:p>
            <a:pPr lvl="0">
              <a:lnSpc>
                <a:spcPct val="110000"/>
              </a:lnSpc>
              <a:spcBef>
                <a:spcPts val="0"/>
              </a:spcBef>
              <a:buFont typeface="Wingdings" panose="05000000000000000000" pitchFamily="2" charset="2"/>
              <a:buChar char="q"/>
            </a:pPr>
            <a:r>
              <a:rPr lang="ru-RU" sz="2000" dirty="0">
                <a:latin typeface="Arial" panose="020B0604020202020204" pitchFamily="34" charset="0"/>
                <a:cs typeface="Arial" panose="020B0604020202020204" pitchFamily="34" charset="0"/>
              </a:rPr>
              <a:t>Характере риска; </a:t>
            </a:r>
          </a:p>
          <a:p>
            <a:pPr lvl="0">
              <a:lnSpc>
                <a:spcPct val="110000"/>
              </a:lnSpc>
              <a:spcBef>
                <a:spcPts val="0"/>
              </a:spcBef>
              <a:buFont typeface="Wingdings" panose="05000000000000000000" pitchFamily="2" charset="2"/>
              <a:buChar char="q"/>
            </a:pPr>
            <a:r>
              <a:rPr lang="ru-RU" sz="2000" dirty="0">
                <a:latin typeface="Arial" panose="020B0604020202020204" pitchFamily="34" charset="0"/>
                <a:cs typeface="Arial" panose="020B0604020202020204" pitchFamily="34" charset="0"/>
              </a:rPr>
              <a:t>Рассмотрении влияния любого идентифицированного средства внутреннего контроля, связанного с риском;</a:t>
            </a:r>
          </a:p>
          <a:p>
            <a:pPr lvl="0">
              <a:lnSpc>
                <a:spcPct val="110000"/>
              </a:lnSpc>
              <a:spcBef>
                <a:spcPts val="0"/>
              </a:spcBef>
              <a:buFont typeface="Wingdings" panose="05000000000000000000" pitchFamily="2" charset="2"/>
              <a:buChar char="q"/>
            </a:pPr>
            <a:r>
              <a:rPr lang="ru-RU" sz="2000" dirty="0">
                <a:latin typeface="Arial" panose="020B0604020202020204" pitchFamily="34" charset="0"/>
                <a:cs typeface="Arial" panose="020B0604020202020204" pitchFamily="34" charset="0"/>
              </a:rPr>
              <a:t>Вероятной величине (размере) потенциального искажения (или многократных искажений); и </a:t>
            </a:r>
          </a:p>
          <a:p>
            <a:pPr lvl="0">
              <a:lnSpc>
                <a:spcPct val="110000"/>
              </a:lnSpc>
              <a:spcBef>
                <a:spcPts val="0"/>
              </a:spcBef>
              <a:buFont typeface="Wingdings" panose="05000000000000000000" pitchFamily="2" charset="2"/>
              <a:buChar char="q"/>
            </a:pPr>
            <a:r>
              <a:rPr lang="ru-RU" sz="2000" dirty="0">
                <a:latin typeface="Arial" panose="020B0604020202020204" pitchFamily="34" charset="0"/>
                <a:cs typeface="Arial" panose="020B0604020202020204" pitchFamily="34" charset="0"/>
              </a:rPr>
              <a:t>Вероятности возникновения риска</a:t>
            </a:r>
            <a:r>
              <a:rPr lang="en-US" sz="2000" dirty="0">
                <a:latin typeface="Arial" panose="020B0604020202020204" pitchFamily="34" charset="0"/>
                <a:cs typeface="Arial" panose="020B0604020202020204" pitchFamily="34" charset="0"/>
              </a:rPr>
              <a:t>. </a:t>
            </a:r>
            <a:endParaRPr lang="ru-RU" sz="2000" dirty="0" smtClean="0">
              <a:latin typeface="Arial" panose="020B0604020202020204" pitchFamily="34" charset="0"/>
              <a:cs typeface="Arial" panose="020B0604020202020204" pitchFamily="34" charset="0"/>
            </a:endParaRPr>
          </a:p>
          <a:p>
            <a:pPr marL="0" indent="539750">
              <a:lnSpc>
                <a:spcPct val="110000"/>
              </a:lnSpc>
              <a:spcBef>
                <a:spcPts val="0"/>
              </a:spcBef>
              <a:buNone/>
            </a:pPr>
            <a:r>
              <a:rPr lang="ru-RU" sz="2000" b="1" dirty="0">
                <a:solidFill>
                  <a:srgbClr val="7030A0"/>
                </a:solidFill>
                <a:latin typeface="Arial" panose="020B0604020202020204" pitchFamily="34" charset="0"/>
                <a:cs typeface="Arial" panose="020B0604020202020204" pitchFamily="34" charset="0"/>
              </a:rPr>
              <a:t>Рассматривая вопрос о том, существуют ли значительные риски, аудитор должен рассмотреть следующие </a:t>
            </a:r>
            <a:r>
              <a:rPr lang="ru-RU" sz="2000" b="1" dirty="0" smtClean="0">
                <a:solidFill>
                  <a:srgbClr val="7030A0"/>
                </a:solidFill>
                <a:latin typeface="Arial" panose="020B0604020202020204" pitchFamily="34" charset="0"/>
                <a:cs typeface="Arial" panose="020B0604020202020204" pitchFamily="34" charset="0"/>
              </a:rPr>
              <a:t>вопросы: </a:t>
            </a:r>
            <a:endParaRPr lang="ru-RU" sz="2000" b="1" dirty="0">
              <a:solidFill>
                <a:srgbClr val="7030A0"/>
              </a:solidFill>
              <a:latin typeface="Arial" panose="020B0604020202020204" pitchFamily="34" charset="0"/>
              <a:cs typeface="Arial" panose="020B0604020202020204" pitchFamily="34" charset="0"/>
            </a:endParaRPr>
          </a:p>
          <a:p>
            <a:pPr lvl="0">
              <a:lnSpc>
                <a:spcPct val="110000"/>
              </a:lnSpc>
              <a:spcBef>
                <a:spcPts val="0"/>
              </a:spcBef>
              <a:buFont typeface="Wingdings" panose="05000000000000000000" pitchFamily="2" charset="2"/>
              <a:buChar char="q"/>
            </a:pPr>
            <a:r>
              <a:rPr lang="ru-RU" sz="2000" dirty="0">
                <a:latin typeface="Arial" panose="020B0604020202020204" pitchFamily="34" charset="0"/>
                <a:cs typeface="Arial" panose="020B0604020202020204" pitchFamily="34" charset="0"/>
              </a:rPr>
              <a:t>Является ли риск риском мошенничества;</a:t>
            </a:r>
          </a:p>
          <a:p>
            <a:pPr lvl="0">
              <a:lnSpc>
                <a:spcPct val="110000"/>
              </a:lnSpc>
              <a:spcBef>
                <a:spcPts val="0"/>
              </a:spcBef>
              <a:buFont typeface="Wingdings" panose="05000000000000000000" pitchFamily="2" charset="2"/>
              <a:buChar char="q"/>
            </a:pPr>
            <a:r>
              <a:rPr lang="ru-RU" sz="2000" dirty="0" smtClean="0">
                <a:latin typeface="Arial" panose="020B0604020202020204" pitchFamily="34" charset="0"/>
                <a:cs typeface="Arial" panose="020B0604020202020204" pitchFamily="34" charset="0"/>
              </a:rPr>
              <a:t>Связан </a:t>
            </a:r>
            <a:r>
              <a:rPr lang="ru-RU" sz="2000" dirty="0">
                <a:latin typeface="Arial" panose="020B0604020202020204" pitchFamily="34" charset="0"/>
                <a:cs typeface="Arial" panose="020B0604020202020204" pitchFamily="34" charset="0"/>
              </a:rPr>
              <a:t>ли риск с недавними значительными событиями в области экономики, бухгалтерского учета, или какими-либо иными событиями и, следовательно, требует особого внимания;</a:t>
            </a:r>
          </a:p>
          <a:p>
            <a:pPr lvl="0">
              <a:lnSpc>
                <a:spcPct val="110000"/>
              </a:lnSpc>
              <a:spcBef>
                <a:spcPts val="0"/>
              </a:spcBef>
              <a:buFont typeface="Wingdings" panose="05000000000000000000" pitchFamily="2" charset="2"/>
              <a:buChar char="q"/>
            </a:pPr>
            <a:r>
              <a:rPr lang="ru-RU" sz="2000" dirty="0" smtClean="0">
                <a:latin typeface="Arial" panose="020B0604020202020204" pitchFamily="34" charset="0"/>
                <a:cs typeface="Arial" panose="020B0604020202020204" pitchFamily="34" charset="0"/>
              </a:rPr>
              <a:t>Сложность </a:t>
            </a:r>
            <a:r>
              <a:rPr lang="ru-RU" sz="2000" dirty="0">
                <a:latin typeface="Arial" panose="020B0604020202020204" pitchFamily="34" charset="0"/>
                <a:cs typeface="Arial" panose="020B0604020202020204" pitchFamily="34" charset="0"/>
              </a:rPr>
              <a:t>операций;</a:t>
            </a:r>
          </a:p>
          <a:p>
            <a:pPr lvl="0">
              <a:lnSpc>
                <a:spcPct val="110000"/>
              </a:lnSpc>
              <a:spcBef>
                <a:spcPts val="0"/>
              </a:spcBef>
              <a:buFont typeface="Wingdings" panose="05000000000000000000" pitchFamily="2" charset="2"/>
              <a:buChar char="q"/>
            </a:pPr>
            <a:r>
              <a:rPr lang="ru-RU" sz="2000" dirty="0" smtClean="0">
                <a:latin typeface="Arial" panose="020B0604020202020204" pitchFamily="34" charset="0"/>
                <a:cs typeface="Arial" panose="020B0604020202020204" pitchFamily="34" charset="0"/>
              </a:rPr>
              <a:t>Связан </a:t>
            </a:r>
            <a:r>
              <a:rPr lang="ru-RU" sz="2000" dirty="0">
                <a:latin typeface="Arial" panose="020B0604020202020204" pitchFamily="34" charset="0"/>
                <a:cs typeface="Arial" panose="020B0604020202020204" pitchFamily="34" charset="0"/>
              </a:rPr>
              <a:t>ли риск со значительными операциями со связанными сторонами;</a:t>
            </a:r>
          </a:p>
          <a:p>
            <a:pPr lvl="0">
              <a:lnSpc>
                <a:spcPct val="110000"/>
              </a:lnSpc>
              <a:spcBef>
                <a:spcPts val="0"/>
              </a:spcBef>
              <a:buFont typeface="Wingdings" panose="05000000000000000000" pitchFamily="2" charset="2"/>
              <a:buChar char="q"/>
            </a:pPr>
            <a:r>
              <a:rPr lang="ru-RU" sz="2000" dirty="0" smtClean="0">
                <a:latin typeface="Arial" panose="020B0604020202020204" pitchFamily="34" charset="0"/>
                <a:cs typeface="Arial" panose="020B0604020202020204" pitchFamily="34" charset="0"/>
              </a:rPr>
              <a:t>Степень </a:t>
            </a:r>
            <a:r>
              <a:rPr lang="ru-RU" sz="2000" dirty="0">
                <a:latin typeface="Arial" panose="020B0604020202020204" pitchFamily="34" charset="0"/>
                <a:cs typeface="Arial" panose="020B0604020202020204" pitchFamily="34" charset="0"/>
              </a:rPr>
              <a:t>субъективности при оценке финансовой информации, связанной с риском, особенно, информации, в которой присутствует большая степень неопределенности в отношении оценки; и</a:t>
            </a:r>
          </a:p>
          <a:p>
            <a:pPr lvl="0">
              <a:lnSpc>
                <a:spcPct val="110000"/>
              </a:lnSpc>
              <a:spcBef>
                <a:spcPts val="0"/>
              </a:spcBef>
              <a:buFont typeface="Wingdings" panose="05000000000000000000" pitchFamily="2" charset="2"/>
              <a:buChar char="q"/>
            </a:pPr>
            <a:r>
              <a:rPr lang="ru-RU" sz="2000" dirty="0">
                <a:latin typeface="Arial" panose="020B0604020202020204" pitchFamily="34" charset="0"/>
                <a:cs typeface="Arial" panose="020B0604020202020204" pitchFamily="34" charset="0"/>
              </a:rPr>
              <a:t>Связан ли риск со значительными операциями, выходящими за рамки обычной хозяйственной деятельности субъекта, или операциями, которые являются необычными по другим причинам.</a:t>
            </a:r>
          </a:p>
          <a:p>
            <a:pPr lvl="0"/>
            <a:endParaRPr lang="ru-RU" dirty="0"/>
          </a:p>
          <a:p>
            <a:endParaRPr lang="ru-RU" dirty="0"/>
          </a:p>
        </p:txBody>
      </p:sp>
    </p:spTree>
    <p:extLst>
      <p:ext uri="{BB962C8B-B14F-4D97-AF65-F5344CB8AC3E}">
        <p14:creationId xmlns:p14="http://schemas.microsoft.com/office/powerpoint/2010/main" val="2148241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4339" y="140677"/>
            <a:ext cx="9910274" cy="691661"/>
          </a:xfrm>
        </p:spPr>
        <p:txBody>
          <a:bodyPr>
            <a:normAutofit/>
          </a:bodyPr>
          <a:lstStyle/>
          <a:p>
            <a:r>
              <a:rPr lang="ru-RU" sz="3200" b="1" dirty="0" smtClean="0">
                <a:latin typeface="Arial" panose="020B0604020202020204" pitchFamily="34" charset="0"/>
                <a:cs typeface="Arial" panose="020B0604020202020204" pitchFamily="34" charset="0"/>
              </a:rPr>
              <a:t>7. Оценка </a:t>
            </a:r>
            <a:r>
              <a:rPr lang="ru-RU" sz="3200" b="1" dirty="0">
                <a:latin typeface="Arial" panose="020B0604020202020204" pitchFamily="34" charset="0"/>
                <a:cs typeface="Arial" panose="020B0604020202020204" pitchFamily="34" charset="0"/>
              </a:rPr>
              <a:t>рисков существенного искажения</a:t>
            </a:r>
          </a:p>
        </p:txBody>
      </p:sp>
      <p:sp>
        <p:nvSpPr>
          <p:cNvPr id="3" name="Объект 2"/>
          <p:cNvSpPr>
            <a:spLocks noGrp="1"/>
          </p:cNvSpPr>
          <p:nvPr>
            <p:ph idx="1"/>
          </p:nvPr>
        </p:nvSpPr>
        <p:spPr>
          <a:xfrm>
            <a:off x="433754" y="691662"/>
            <a:ext cx="11605846" cy="5967046"/>
          </a:xfrm>
          <a:solidFill>
            <a:srgbClr val="FFEAA7"/>
          </a:solidFill>
        </p:spPr>
        <p:txBody>
          <a:bodyPr/>
          <a:lstStyle/>
          <a:p>
            <a:pPr marL="0" indent="539750">
              <a:spcBef>
                <a:spcPts val="0"/>
              </a:spcBef>
              <a:buNone/>
            </a:pPr>
            <a:r>
              <a:rPr lang="ru-RU" dirty="0">
                <a:latin typeface="Arial" panose="020B0604020202020204" pitchFamily="34" charset="0"/>
                <a:cs typeface="Arial" panose="020B0604020202020204" pitchFamily="34" charset="0"/>
              </a:rPr>
              <a:t>Оценка рисков существенного искажения является заключительным этапом в фазе аудита по оценке рисков. Вся информация, полученная (в результате выполнения процедур по оценке риска) в отношении факторов риска и смягчения рисов контроля, сводится вместе с целью оценки рисков существенных искажений на:  </a:t>
            </a:r>
          </a:p>
          <a:p>
            <a:pPr lvl="0">
              <a:spcBef>
                <a:spcPts val="0"/>
              </a:spcBef>
              <a:buFont typeface="Wingdings" panose="05000000000000000000" pitchFamily="2" charset="2"/>
              <a:buChar char="q"/>
            </a:pPr>
            <a:r>
              <a:rPr lang="ru-RU" dirty="0">
                <a:latin typeface="Arial" panose="020B0604020202020204" pitchFamily="34" charset="0"/>
                <a:cs typeface="Arial" panose="020B0604020202020204" pitchFamily="34" charset="0"/>
              </a:rPr>
              <a:t>Уровне финансовой отчетности</a:t>
            </a:r>
            <a:r>
              <a:rPr lang="en-CA" dirty="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и </a:t>
            </a:r>
          </a:p>
          <a:p>
            <a:pPr lvl="0">
              <a:spcBef>
                <a:spcPts val="0"/>
              </a:spcBef>
              <a:buFont typeface="Wingdings" panose="05000000000000000000" pitchFamily="2" charset="2"/>
              <a:buChar char="q"/>
            </a:pPr>
            <a:r>
              <a:rPr lang="ru-RU" dirty="0">
                <a:latin typeface="Arial" panose="020B0604020202020204" pitchFamily="34" charset="0"/>
                <a:cs typeface="Arial" panose="020B0604020202020204" pitchFamily="34" charset="0"/>
              </a:rPr>
              <a:t>Уровне утверждений для классов операций, сальдо счетов и раскрытий.</a:t>
            </a:r>
          </a:p>
          <a:p>
            <a:pPr marL="0" indent="0">
              <a:spcBef>
                <a:spcPts val="0"/>
              </a:spcBef>
              <a:buNone/>
            </a:pPr>
            <a:r>
              <a:rPr lang="ru-RU" dirty="0" smtClean="0">
                <a:latin typeface="Arial" panose="020B0604020202020204" pitchFamily="34" charset="0"/>
                <a:cs typeface="Arial" panose="020B0604020202020204" pitchFamily="34" charset="0"/>
              </a:rPr>
              <a:t>      Такая </a:t>
            </a:r>
            <a:r>
              <a:rPr lang="ru-RU" dirty="0">
                <a:latin typeface="Arial" panose="020B0604020202020204" pitchFamily="34" charset="0"/>
                <a:cs typeface="Arial" panose="020B0604020202020204" pitchFamily="34" charset="0"/>
              </a:rPr>
              <a:t>оценка будет служить основой для определения характера, масштаба и сроков выполнения дальнейших аудиторских процедур в ответ на выявленные риски. </a:t>
            </a:r>
          </a:p>
          <a:p>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715108" y="2942493"/>
            <a:ext cx="11324492" cy="3716216"/>
          </a:xfrm>
          <a:prstGeom prst="rect">
            <a:avLst/>
          </a:prstGeom>
          <a:noFill/>
          <a:ln>
            <a:noFill/>
          </a:ln>
        </p:spPr>
      </p:pic>
    </p:spTree>
    <p:extLst>
      <p:ext uri="{BB962C8B-B14F-4D97-AF65-F5344CB8AC3E}">
        <p14:creationId xmlns:p14="http://schemas.microsoft.com/office/powerpoint/2010/main" val="1319113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644769" y="304799"/>
            <a:ext cx="10859843" cy="6459415"/>
          </a:xfrm>
          <a:solidFill>
            <a:srgbClr val="FFEAA7"/>
          </a:solidFill>
        </p:spPr>
        <p:txBody>
          <a:bodyPr>
            <a:normAutofit/>
          </a:bodyPr>
          <a:lstStyle/>
          <a:p>
            <a:pPr>
              <a:lnSpc>
                <a:spcPct val="120000"/>
              </a:lnSpc>
              <a:spcBef>
                <a:spcPts val="0"/>
              </a:spcBef>
            </a:pPr>
            <a:r>
              <a:rPr lang="ru-RU" sz="2400" i="1" dirty="0">
                <a:solidFill>
                  <a:srgbClr val="7030A0"/>
                </a:solidFill>
                <a:latin typeface="Arial" panose="020B0604020202020204" pitchFamily="34" charset="0"/>
                <a:cs typeface="Arial" panose="020B0604020202020204" pitchFamily="34" charset="0"/>
              </a:rPr>
              <a:t>Риски существенных искажений на уровне финансовой отчетности</a:t>
            </a:r>
            <a:endParaRPr lang="ru-RU" sz="2400" dirty="0">
              <a:solidFill>
                <a:srgbClr val="7030A0"/>
              </a:solidFill>
              <a:latin typeface="Arial" panose="020B0604020202020204" pitchFamily="34" charset="0"/>
              <a:cs typeface="Arial" panose="020B0604020202020204" pitchFamily="34" charset="0"/>
            </a:endParaRPr>
          </a:p>
          <a:p>
            <a:pPr marL="0" indent="539750">
              <a:spcBef>
                <a:spcPts val="0"/>
              </a:spcBef>
              <a:buNone/>
            </a:pPr>
            <a:r>
              <a:rPr lang="ru-RU" sz="2400" dirty="0">
                <a:latin typeface="Arial" panose="020B0604020202020204" pitchFamily="34" charset="0"/>
                <a:cs typeface="Arial" panose="020B0604020202020204" pitchFamily="34" charset="0"/>
              </a:rPr>
              <a:t>Риски существенных искажений на уровне финансовой отчетности относятся к рискам, которые распространяются на всю финансовую отчетность в целом и могут затрагивать множество утверждений. Риски такого характера вовсе не обязательно являются рисками, опознаваемыми как относящиеся к определенным утверждениям по классу операций, сальдо счетов, или уровню раскрытия. Скорее они представляют обстоятельства, которые могут увеличить риски существенных искажений на уровне утверждений, </a:t>
            </a:r>
            <a:r>
              <a:rPr lang="ru-RU" sz="2400" dirty="0" smtClean="0">
                <a:latin typeface="Arial" panose="020B0604020202020204" pitchFamily="34" charset="0"/>
                <a:cs typeface="Arial" panose="020B0604020202020204" pitchFamily="34" charset="0"/>
              </a:rPr>
              <a:t>Риски </a:t>
            </a:r>
            <a:r>
              <a:rPr lang="ru-RU" sz="2400" dirty="0">
                <a:latin typeface="Arial" panose="020B0604020202020204" pitchFamily="34" charset="0"/>
                <a:cs typeface="Arial" panose="020B0604020202020204" pitchFamily="34" charset="0"/>
              </a:rPr>
              <a:t>на уровне финансовой отчетности могут иметь особое значение для рассмотрения аудитором рисков существенных искажений, вызванных мошенничеством</a:t>
            </a:r>
            <a:r>
              <a:rPr lang="ru-RU" sz="2400" dirty="0" smtClean="0">
                <a:latin typeface="Arial" panose="020B0604020202020204" pitchFamily="34" charset="0"/>
                <a:cs typeface="Arial" panose="020B0604020202020204" pitchFamily="34" charset="0"/>
              </a:rPr>
              <a:t>.</a:t>
            </a:r>
          </a:p>
          <a:p>
            <a:pPr marL="0" indent="539750">
              <a:spcBef>
                <a:spcPts val="0"/>
              </a:spcBef>
              <a:buNone/>
            </a:pPr>
            <a:r>
              <a:rPr lang="ru-RU" sz="2400" dirty="0">
                <a:latin typeface="Arial" panose="020B0604020202020204" pitchFamily="34" charset="0"/>
                <a:cs typeface="Arial" panose="020B0604020202020204" pitchFamily="34" charset="0"/>
              </a:rPr>
              <a:t>Риски на уровне финансовой отчетности могут быть вызваны, в частности, слабой контрольной средой (хотя эти риски также могут быть связаны с другими факторами, такими как ухудшающиеся экономические условия). </a:t>
            </a:r>
          </a:p>
        </p:txBody>
      </p:sp>
    </p:spTree>
    <p:extLst>
      <p:ext uri="{BB962C8B-B14F-4D97-AF65-F5344CB8AC3E}">
        <p14:creationId xmlns:p14="http://schemas.microsoft.com/office/powerpoint/2010/main" val="2230124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0307" y="199292"/>
            <a:ext cx="11687907" cy="6459416"/>
          </a:xfrm>
          <a:solidFill>
            <a:srgbClr val="FFEAA7"/>
          </a:solidFill>
        </p:spPr>
        <p:txBody>
          <a:bodyPr>
            <a:normAutofit/>
          </a:bodyPr>
          <a:lstStyle/>
          <a:p>
            <a:pPr marL="0" indent="539750">
              <a:spcBef>
                <a:spcPts val="0"/>
              </a:spcBef>
              <a:buNone/>
            </a:pPr>
            <a:r>
              <a:rPr lang="ru-RU" sz="2400" b="1" i="1" dirty="0">
                <a:solidFill>
                  <a:srgbClr val="7030A0"/>
                </a:solidFill>
                <a:latin typeface="Arial" panose="020B0604020202020204" pitchFamily="34" charset="0"/>
                <a:cs typeface="Arial" panose="020B0604020202020204" pitchFamily="34" charset="0"/>
              </a:rPr>
              <a:t>Риски существенных искажений на уровне утверждений для классов операций, сальдо счетов, и раскрытий чтобы обеспечить основу для разработки и выполнения дальнейших аудиторских процедур.</a:t>
            </a:r>
            <a:endParaRPr lang="ru-RU" sz="2400" b="1" dirty="0">
              <a:solidFill>
                <a:srgbClr val="7030A0"/>
              </a:solidFill>
              <a:latin typeface="Arial" panose="020B0604020202020204" pitchFamily="34" charset="0"/>
              <a:cs typeface="Arial" panose="020B0604020202020204" pitchFamily="34" charset="0"/>
            </a:endParaRPr>
          </a:p>
          <a:p>
            <a:pPr marL="0" indent="539750">
              <a:spcBef>
                <a:spcPts val="0"/>
              </a:spcBef>
              <a:buNone/>
            </a:pPr>
            <a:r>
              <a:rPr lang="ru-RU" sz="2400" dirty="0">
                <a:latin typeface="Arial" panose="020B0604020202020204" pitchFamily="34" charset="0"/>
                <a:cs typeface="Arial" panose="020B0604020202020204" pitchFamily="34" charset="0"/>
              </a:rPr>
              <a:t>Утверждения, используемые аудитором для рассмотрения различных видов потенциальных искажений, которые могут произойти, подразделяются на следующие три категории и могут принимать следующие формы:</a:t>
            </a:r>
          </a:p>
          <a:p>
            <a:pPr lvl="0">
              <a:spcBef>
                <a:spcPts val="0"/>
              </a:spcBef>
              <a:buFont typeface="Wingdings" panose="05000000000000000000" pitchFamily="2" charset="2"/>
              <a:buChar char="q"/>
            </a:pPr>
            <a:r>
              <a:rPr lang="ru-RU" sz="2400" b="1" dirty="0">
                <a:solidFill>
                  <a:srgbClr val="7030A0"/>
                </a:solidFill>
                <a:latin typeface="Arial" panose="020B0604020202020204" pitchFamily="34" charset="0"/>
                <a:cs typeface="Arial" panose="020B0604020202020204" pitchFamily="34" charset="0"/>
              </a:rPr>
              <a:t>Утверждения о классах операций и событиях за </a:t>
            </a:r>
            <a:r>
              <a:rPr lang="ru-RU" sz="2400" b="1" dirty="0" err="1">
                <a:solidFill>
                  <a:srgbClr val="7030A0"/>
                </a:solidFill>
                <a:latin typeface="Arial" panose="020B0604020202020204" pitchFamily="34" charset="0"/>
                <a:cs typeface="Arial" panose="020B0604020202020204" pitchFamily="34" charset="0"/>
              </a:rPr>
              <a:t>аудируемый</a:t>
            </a:r>
            <a:r>
              <a:rPr lang="ru-RU" sz="2400" b="1" dirty="0">
                <a:solidFill>
                  <a:srgbClr val="7030A0"/>
                </a:solidFill>
                <a:latin typeface="Arial" panose="020B0604020202020204" pitchFamily="34" charset="0"/>
                <a:cs typeface="Arial" panose="020B0604020202020204" pitchFamily="34" charset="0"/>
              </a:rPr>
              <a:t> период</a:t>
            </a:r>
            <a:r>
              <a:rPr lang="ru-RU" sz="2400" dirty="0">
                <a:latin typeface="Arial" panose="020B0604020202020204" pitchFamily="34" charset="0"/>
                <a:cs typeface="Arial" panose="020B0604020202020204" pitchFamily="34" charset="0"/>
              </a:rPr>
              <a:t>:</a:t>
            </a:r>
          </a:p>
          <a:p>
            <a:pPr marL="342900" lvl="2" indent="-342900">
              <a:spcBef>
                <a:spcPts val="0"/>
              </a:spcBef>
              <a:buFont typeface="Wingdings" panose="05000000000000000000" pitchFamily="2" charset="2"/>
              <a:buChar char="ü"/>
            </a:pPr>
            <a:r>
              <a:rPr lang="ru-RU" sz="2400" dirty="0">
                <a:latin typeface="Arial" panose="020B0604020202020204" pitchFamily="34" charset="0"/>
                <a:cs typeface="Arial" panose="020B0604020202020204" pitchFamily="34" charset="0"/>
              </a:rPr>
              <a:t>Возникновение - отраженные операции и события произошли и связаны с субъектом.</a:t>
            </a:r>
          </a:p>
          <a:p>
            <a:pPr marL="342900" lvl="2" indent="-342900">
              <a:spcBef>
                <a:spcPts val="0"/>
              </a:spcBef>
              <a:buFont typeface="Wingdings" panose="05000000000000000000" pitchFamily="2" charset="2"/>
              <a:buChar char="ü"/>
            </a:pPr>
            <a:r>
              <a:rPr lang="ru-RU" sz="2400" dirty="0">
                <a:latin typeface="Arial" panose="020B0604020202020204" pitchFamily="34" charset="0"/>
                <a:cs typeface="Arial" panose="020B0604020202020204" pitchFamily="34" charset="0"/>
              </a:rPr>
              <a:t>Полнота - все операции и события, которые необходимо было отразить, отражены.</a:t>
            </a:r>
          </a:p>
          <a:p>
            <a:pPr marL="342900" lvl="2" indent="-342900">
              <a:spcBef>
                <a:spcPts val="0"/>
              </a:spcBef>
              <a:buFont typeface="Wingdings" panose="05000000000000000000" pitchFamily="2" charset="2"/>
              <a:buChar char="ü"/>
            </a:pPr>
            <a:r>
              <a:rPr lang="ru-RU" sz="2400" dirty="0">
                <a:latin typeface="Arial" panose="020B0604020202020204" pitchFamily="34" charset="0"/>
                <a:cs typeface="Arial" panose="020B0604020202020204" pitchFamily="34" charset="0"/>
              </a:rPr>
              <a:t>Точность - суммы и прочие данные, касающиеся отраженных операций и событий,  отражены надлежащим образом.</a:t>
            </a:r>
          </a:p>
          <a:p>
            <a:pPr marL="342900" lvl="2" indent="-342900">
              <a:spcBef>
                <a:spcPts val="0"/>
              </a:spcBef>
              <a:buFont typeface="Wingdings" panose="05000000000000000000" pitchFamily="2" charset="2"/>
              <a:buChar char="ü"/>
            </a:pPr>
            <a:r>
              <a:rPr lang="ru-RU" sz="2400" dirty="0">
                <a:latin typeface="Arial" panose="020B0604020202020204" pitchFamily="34" charset="0"/>
                <a:cs typeface="Arial" panose="020B0604020202020204" pitchFamily="34" charset="0"/>
              </a:rPr>
              <a:t>Отсечение - операции и события отражены в надлежащем учетном периоде.</a:t>
            </a:r>
          </a:p>
          <a:p>
            <a:pPr marL="342900" lvl="2" indent="-342900">
              <a:spcBef>
                <a:spcPts val="0"/>
              </a:spcBef>
              <a:buFont typeface="Wingdings" panose="05000000000000000000" pitchFamily="2" charset="2"/>
              <a:buChar char="ü"/>
            </a:pPr>
            <a:r>
              <a:rPr lang="ru-RU" sz="2400" dirty="0">
                <a:latin typeface="Arial" panose="020B0604020202020204" pitchFamily="34" charset="0"/>
                <a:cs typeface="Arial" panose="020B0604020202020204" pitchFamily="34" charset="0"/>
              </a:rPr>
              <a:t>Классификация - операции и события разнесены по надлежащим счетам.</a:t>
            </a:r>
          </a:p>
          <a:p>
            <a:pPr marL="0" indent="539750">
              <a:buNone/>
            </a:pPr>
            <a:endParaRPr lang="ru-RU" sz="2400" dirty="0"/>
          </a:p>
        </p:txBody>
      </p:sp>
    </p:spTree>
    <p:extLst>
      <p:ext uri="{BB962C8B-B14F-4D97-AF65-F5344CB8AC3E}">
        <p14:creationId xmlns:p14="http://schemas.microsoft.com/office/powerpoint/2010/main" val="3455445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5815" y="269631"/>
            <a:ext cx="11500339" cy="6588369"/>
          </a:xfrm>
          <a:solidFill>
            <a:srgbClr val="FFEAA7"/>
          </a:solidFill>
        </p:spPr>
        <p:txBody>
          <a:bodyPr/>
          <a:lstStyle/>
          <a:p>
            <a:pPr lvl="0">
              <a:buFont typeface="Wingdings" panose="05000000000000000000" pitchFamily="2" charset="2"/>
              <a:buChar char="q"/>
            </a:pPr>
            <a:r>
              <a:rPr lang="ru-RU" sz="2000" b="1" dirty="0">
                <a:solidFill>
                  <a:srgbClr val="7030A0"/>
                </a:solidFill>
                <a:latin typeface="Arial" panose="020B0604020202020204" pitchFamily="34" charset="0"/>
                <a:cs typeface="Arial" panose="020B0604020202020204" pitchFamily="34" charset="0"/>
              </a:rPr>
              <a:t>Утверждения о сальдо счетов на конец периода</a:t>
            </a:r>
            <a:r>
              <a:rPr lang="ru-RU" sz="2000" dirty="0">
                <a:latin typeface="Arial" panose="020B0604020202020204" pitchFamily="34" charset="0"/>
                <a:cs typeface="Arial" panose="020B0604020202020204" pitchFamily="34" charset="0"/>
              </a:rPr>
              <a:t>:</a:t>
            </a:r>
          </a:p>
          <a:p>
            <a:pPr marL="882900" lvl="2" indent="-34290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Существование - активы, обязательства и доли участия в капитале действительно существуют.</a:t>
            </a:r>
          </a:p>
          <a:p>
            <a:pPr marL="882900" lvl="2" indent="-34290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Права и обязанности - субъект владеет или контролирует права на активы, и обязательства являются обязательствами субъекта.</a:t>
            </a:r>
          </a:p>
          <a:p>
            <a:pPr marL="882900" lvl="2" indent="-34290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Полнота - все активы, обязательства и доли участия в капитале, которые необходимо было отразить, отражены.</a:t>
            </a:r>
          </a:p>
          <a:p>
            <a:pPr marL="882900" lvl="2" indent="-34290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Оценка и распределение - активы, обязательства и доли участия в капитале включены в финансовую отчетность на соответствующую сумму, и все соответствующие корректировки оценки и распределения отражены надлежащим образом.</a:t>
            </a:r>
          </a:p>
          <a:p>
            <a:pPr lvl="0">
              <a:spcBef>
                <a:spcPts val="0"/>
              </a:spcBef>
              <a:buFont typeface="Wingdings" panose="05000000000000000000" pitchFamily="2" charset="2"/>
              <a:buChar char="q"/>
            </a:pPr>
            <a:r>
              <a:rPr lang="ru-RU" sz="2000" b="1" dirty="0">
                <a:solidFill>
                  <a:srgbClr val="7030A0"/>
                </a:solidFill>
                <a:latin typeface="Arial" panose="020B0604020202020204" pitchFamily="34" charset="0"/>
                <a:cs typeface="Arial" panose="020B0604020202020204" pitchFamily="34" charset="0"/>
              </a:rPr>
              <a:t>Утверждения по представлению и раскрытиям</a:t>
            </a:r>
            <a:r>
              <a:rPr lang="ru-RU" sz="2000" dirty="0"/>
              <a:t>:</a:t>
            </a:r>
          </a:p>
          <a:p>
            <a:pPr marL="539750" lvl="2" indent="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Возникновение, права и обязанности – раскрытые события, операции и прочие вопросы имели место быть и связаны с субъектом.</a:t>
            </a:r>
          </a:p>
          <a:p>
            <a:pPr marL="539750" lvl="2" indent="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Полнота - все раскрытия, которые необходимо было включить в финансовую отчетность, включены.</a:t>
            </a:r>
          </a:p>
          <a:p>
            <a:pPr marL="539750" lvl="2" indent="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Классификация и понятность – финансовая информация представлена и описана надлежащим образом, раскрытия четко выражены.</a:t>
            </a:r>
          </a:p>
          <a:p>
            <a:pPr marL="539750" indent="0">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Точность и оценка - финансовая и прочая информация раскрыта справедливо и на соответствующие суммы</a:t>
            </a:r>
          </a:p>
        </p:txBody>
      </p:sp>
    </p:spTree>
    <p:extLst>
      <p:ext uri="{BB962C8B-B14F-4D97-AF65-F5344CB8AC3E}">
        <p14:creationId xmlns:p14="http://schemas.microsoft.com/office/powerpoint/2010/main" val="993315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5385" y="624110"/>
            <a:ext cx="10398369" cy="2459060"/>
          </a:xfrm>
          <a:solidFill>
            <a:srgbClr val="FFEAA7"/>
          </a:solidFill>
        </p:spPr>
        <p:txBody>
          <a:bodyPr>
            <a:normAutofit/>
          </a:bodyPr>
          <a:lstStyle/>
          <a:p>
            <a:r>
              <a:rPr lang="ru-RU" sz="2400" b="1" dirty="0" smtClean="0">
                <a:solidFill>
                  <a:srgbClr val="7030A0"/>
                </a:solidFill>
                <a:latin typeface="Arial" panose="020B0604020202020204" pitchFamily="34" charset="0"/>
                <a:cs typeface="Arial" panose="020B0604020202020204" pitchFamily="34" charset="0"/>
              </a:rPr>
              <a:t>Вопросы для самостоятельной подготовки</a:t>
            </a:r>
            <a:r>
              <a:rPr lang="ru-RU" sz="2400" dirty="0" smtClean="0">
                <a:solidFill>
                  <a:srgbClr val="7030A0"/>
                </a:solidFill>
              </a:rPr>
              <a:t>.</a:t>
            </a:r>
            <a:br>
              <a:rPr lang="ru-RU" sz="2400" dirty="0" smtClean="0">
                <a:solidFill>
                  <a:srgbClr val="7030A0"/>
                </a:solidFill>
              </a:rPr>
            </a:br>
            <a:r>
              <a:rPr lang="ru-RU" sz="2400" dirty="0" smtClean="0">
                <a:solidFill>
                  <a:srgbClr val="7030A0"/>
                </a:solidFill>
                <a:latin typeface="Arial" panose="020B0604020202020204" pitchFamily="34" charset="0"/>
                <a:cs typeface="Arial" panose="020B0604020202020204" pitchFamily="34" charset="0"/>
              </a:rPr>
              <a:t>1. </a:t>
            </a:r>
            <a:r>
              <a:rPr lang="ru-RU" sz="2400" u="sng" dirty="0" smtClean="0">
                <a:solidFill>
                  <a:srgbClr val="7030A0"/>
                </a:solidFill>
                <a:latin typeface="Arial" panose="020B0604020202020204" pitchFamily="34" charset="0"/>
                <a:cs typeface="Arial" panose="020B0604020202020204" pitchFamily="34" charset="0"/>
                <a:hlinkClick r:id="rId2" action="ppaction://hlinkfile"/>
              </a:rPr>
              <a:t>Оценка </a:t>
            </a:r>
            <a:r>
              <a:rPr lang="ru-RU" sz="2400" u="sng" dirty="0">
                <a:solidFill>
                  <a:srgbClr val="7030A0"/>
                </a:solidFill>
                <a:latin typeface="Arial" panose="020B0604020202020204" pitchFamily="34" charset="0"/>
                <a:cs typeface="Arial" panose="020B0604020202020204" pitchFamily="34" charset="0"/>
                <a:hlinkClick r:id="rId2" action="ppaction://hlinkfile"/>
              </a:rPr>
              <a:t>организации и внедрения системы внутреннего контроля</a:t>
            </a:r>
            <a:r>
              <a:rPr lang="ru-RU" sz="2400" dirty="0">
                <a:solidFill>
                  <a:srgbClr val="7030A0"/>
                </a:solidFill>
                <a:latin typeface="Arial" panose="020B0604020202020204" pitchFamily="34" charset="0"/>
                <a:cs typeface="Arial" panose="020B0604020202020204" pitchFamily="34" charset="0"/>
              </a:rPr>
              <a:t/>
            </a:r>
            <a:br>
              <a:rPr lang="ru-RU" sz="2400" dirty="0">
                <a:solidFill>
                  <a:srgbClr val="7030A0"/>
                </a:solidFill>
                <a:latin typeface="Arial" panose="020B0604020202020204" pitchFamily="34" charset="0"/>
                <a:cs typeface="Arial" panose="020B0604020202020204" pitchFamily="34" charset="0"/>
              </a:rPr>
            </a:br>
            <a:r>
              <a:rPr lang="ru-RU" sz="2400" dirty="0" smtClean="0">
                <a:solidFill>
                  <a:srgbClr val="7030A0"/>
                </a:solidFill>
                <a:latin typeface="Arial" panose="020B0604020202020204" pitchFamily="34" charset="0"/>
                <a:cs typeface="Arial" panose="020B0604020202020204" pitchFamily="34" charset="0"/>
              </a:rPr>
              <a:t>2. </a:t>
            </a:r>
            <a:r>
              <a:rPr lang="ru-RU" sz="2400" u="sng" dirty="0" smtClean="0">
                <a:solidFill>
                  <a:srgbClr val="7030A0"/>
                </a:solidFill>
                <a:latin typeface="Arial" panose="020B0604020202020204" pitchFamily="34" charset="0"/>
                <a:cs typeface="Arial" panose="020B0604020202020204" pitchFamily="34" charset="0"/>
                <a:hlinkClick r:id="rId3" action="ppaction://hlinkfile"/>
              </a:rPr>
              <a:t>Учет </a:t>
            </a:r>
            <a:r>
              <a:rPr lang="ru-RU" sz="2400" u="sng" dirty="0">
                <a:solidFill>
                  <a:srgbClr val="7030A0"/>
                </a:solidFill>
                <a:latin typeface="Arial" panose="020B0604020202020204" pitchFamily="34" charset="0"/>
                <a:cs typeface="Arial" panose="020B0604020202020204" pitchFamily="34" charset="0"/>
                <a:hlinkClick r:id="rId3" action="ppaction://hlinkfile"/>
              </a:rPr>
              <a:t>законодательства и нормативных актов</a:t>
            </a:r>
            <a:r>
              <a:rPr lang="ru-RU" sz="2400" dirty="0">
                <a:solidFill>
                  <a:srgbClr val="7030A0"/>
                </a:solidFill>
                <a:latin typeface="Arial" panose="020B0604020202020204" pitchFamily="34" charset="0"/>
                <a:cs typeface="Arial" panose="020B0604020202020204" pitchFamily="34" charset="0"/>
              </a:rPr>
              <a:t/>
            </a:r>
            <a:br>
              <a:rPr lang="ru-RU" sz="2400" dirty="0">
                <a:solidFill>
                  <a:srgbClr val="7030A0"/>
                </a:solidFill>
                <a:latin typeface="Arial" panose="020B0604020202020204" pitchFamily="34" charset="0"/>
                <a:cs typeface="Arial" panose="020B0604020202020204" pitchFamily="34" charset="0"/>
              </a:rPr>
            </a:br>
            <a:r>
              <a:rPr lang="ru-RU" sz="2400" dirty="0" smtClean="0">
                <a:solidFill>
                  <a:srgbClr val="7030A0"/>
                </a:solidFill>
                <a:latin typeface="Arial" panose="020B0604020202020204" pitchFamily="34" charset="0"/>
                <a:cs typeface="Arial" panose="020B0604020202020204" pitchFamily="34" charset="0"/>
              </a:rPr>
              <a:t>3. </a:t>
            </a:r>
            <a:r>
              <a:rPr lang="ru-RU" sz="2400" u="sng" dirty="0" smtClean="0">
                <a:solidFill>
                  <a:srgbClr val="7030A0"/>
                </a:solidFill>
                <a:latin typeface="Arial" panose="020B0604020202020204" pitchFamily="34" charset="0"/>
                <a:cs typeface="Arial" panose="020B0604020202020204" pitchFamily="34" charset="0"/>
                <a:hlinkClick r:id="rId4" action="ppaction://hlinkfile"/>
              </a:rPr>
              <a:t>Документирование </a:t>
            </a:r>
            <a:r>
              <a:rPr lang="ru-RU" sz="2400" u="sng" dirty="0">
                <a:solidFill>
                  <a:srgbClr val="7030A0"/>
                </a:solidFill>
                <a:latin typeface="Arial" panose="020B0604020202020204" pitchFamily="34" charset="0"/>
                <a:cs typeface="Arial" panose="020B0604020202020204" pitchFamily="34" charset="0"/>
                <a:hlinkClick r:id="rId4" action="ppaction://hlinkfile"/>
              </a:rPr>
              <a:t>по итогам предварительного планирования</a:t>
            </a:r>
            <a:endParaRPr lang="ru-RU" sz="2400" b="1" dirty="0">
              <a:solidFill>
                <a:srgbClr val="7030A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rot="21095910">
            <a:off x="2612657" y="4079631"/>
            <a:ext cx="8915400" cy="1948822"/>
          </a:xfrm>
        </p:spPr>
        <p:txBody>
          <a:bodyPr>
            <a:normAutofit/>
          </a:bodyPr>
          <a:lstStyle/>
          <a:p>
            <a:pPr marL="0" indent="0">
              <a:buNone/>
            </a:pPr>
            <a:r>
              <a:rPr lang="ru-RU" sz="5400" dirty="0" smtClean="0">
                <a:solidFill>
                  <a:srgbClr val="C00000"/>
                </a:solidFill>
                <a:latin typeface="Miama Nueva" panose="02000603000000000000" pitchFamily="2" charset="-52"/>
              </a:rPr>
              <a:t>Спасибо за внимание !</a:t>
            </a:r>
            <a:endParaRPr lang="ru-RU" sz="5400" dirty="0">
              <a:solidFill>
                <a:srgbClr val="C00000"/>
              </a:solidFill>
              <a:latin typeface="Miama Nueva" panose="02000603000000000000" pitchFamily="2" charset="-52"/>
            </a:endParaRPr>
          </a:p>
        </p:txBody>
      </p:sp>
    </p:spTree>
    <p:extLst>
      <p:ext uri="{BB962C8B-B14F-4D97-AF65-F5344CB8AC3E}">
        <p14:creationId xmlns:p14="http://schemas.microsoft.com/office/powerpoint/2010/main" val="270877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30497" y="110170"/>
            <a:ext cx="9874116" cy="605926"/>
          </a:xfrm>
        </p:spPr>
        <p:txBody>
          <a:bodyPr>
            <a:noAutofit/>
          </a:bodyPr>
          <a:lstStyle/>
          <a:p>
            <a:r>
              <a:rPr lang="ru-RU" sz="3200" b="1" dirty="0" smtClean="0">
                <a:latin typeface="Arial" panose="020B0604020202020204" pitchFamily="34" charset="0"/>
                <a:cs typeface="Arial" panose="020B0604020202020204" pitchFamily="34" charset="0"/>
              </a:rPr>
              <a:t>1. Знание </a:t>
            </a:r>
            <a:r>
              <a:rPr lang="ru-RU" sz="3200" b="1" dirty="0">
                <a:latin typeface="Arial" panose="020B0604020202020204" pitchFamily="34" charset="0"/>
                <a:cs typeface="Arial" panose="020B0604020202020204" pitchFamily="34" charset="0"/>
              </a:rPr>
              <a:t>субъекта и его среды </a:t>
            </a:r>
            <a:br>
              <a:rPr lang="ru-RU" sz="3200" b="1" dirty="0">
                <a:latin typeface="Arial" panose="020B0604020202020204" pitchFamily="34" charset="0"/>
                <a:cs typeface="Arial" panose="020B0604020202020204" pitchFamily="34" charset="0"/>
              </a:rPr>
            </a:br>
            <a:endParaRPr lang="ru-RU" sz="32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27961" y="716096"/>
            <a:ext cx="11391441" cy="5891181"/>
          </a:xfrm>
        </p:spPr>
        <p:txBody>
          <a:bodyPr>
            <a:noAutofit/>
          </a:bodyPr>
          <a:lstStyle/>
          <a:p>
            <a:pPr marL="360000" indent="363538">
              <a:lnSpc>
                <a:spcPct val="120000"/>
              </a:lnSpc>
              <a:spcBef>
                <a:spcPts val="0"/>
              </a:spcBef>
              <a:buNone/>
            </a:pPr>
            <a:r>
              <a:rPr lang="ru-RU" sz="1900" dirty="0" smtClean="0">
                <a:latin typeface="Arial" panose="020B0604020202020204" pitchFamily="34" charset="0"/>
                <a:cs typeface="Arial" panose="020B0604020202020204" pitchFamily="34" charset="0"/>
              </a:rPr>
              <a:t>   </a:t>
            </a:r>
            <a:r>
              <a:rPr lang="ru-RU" sz="2400" dirty="0" smtClean="0">
                <a:latin typeface="Arial" panose="020B0604020202020204" pitchFamily="34" charset="0"/>
                <a:cs typeface="Arial" panose="020B0604020202020204" pitchFamily="34" charset="0"/>
              </a:rPr>
              <a:t>Получение </a:t>
            </a:r>
            <a:r>
              <a:rPr lang="ru-RU" sz="2400" dirty="0">
                <a:latin typeface="Arial" panose="020B0604020202020204" pitchFamily="34" charset="0"/>
                <a:cs typeface="Arial" panose="020B0604020202020204" pitchFamily="34" charset="0"/>
              </a:rPr>
              <a:t>представления о субъекте является повторяющимся </a:t>
            </a:r>
            <a:r>
              <a:rPr lang="ru-RU" sz="2400" dirty="0" smtClean="0">
                <a:latin typeface="Arial" panose="020B0604020202020204" pitchFamily="34" charset="0"/>
                <a:cs typeface="Arial" panose="020B0604020202020204" pitchFamily="34" charset="0"/>
              </a:rPr>
              <a:t>процессом</a:t>
            </a:r>
            <a:r>
              <a:rPr lang="ru-RU" sz="2400" dirty="0">
                <a:latin typeface="Arial" panose="020B0604020202020204" pitchFamily="34" charset="0"/>
                <a:cs typeface="Arial" panose="020B0604020202020204" pitchFamily="34" charset="0"/>
              </a:rPr>
              <a:t>, продолжающимся на протяжении всего </a:t>
            </a:r>
            <a:r>
              <a:rPr lang="ru-RU" sz="2400" dirty="0" smtClean="0">
                <a:latin typeface="Arial" panose="020B0604020202020204" pitchFamily="34" charset="0"/>
                <a:cs typeface="Arial" panose="020B0604020202020204" pitchFamily="34" charset="0"/>
              </a:rPr>
              <a:t>аудита.</a:t>
            </a:r>
          </a:p>
          <a:p>
            <a:pPr marL="360000" indent="363538">
              <a:lnSpc>
                <a:spcPct val="120000"/>
              </a:lnSpc>
              <a:spcBef>
                <a:spcPts val="0"/>
              </a:spcBef>
              <a:buNone/>
            </a:pPr>
            <a:r>
              <a:rPr lang="ru-RU" sz="2400" dirty="0">
                <a:latin typeface="Arial" panose="020B0604020202020204" pitchFamily="34" charset="0"/>
                <a:cs typeface="Arial" panose="020B0604020202020204" pitchFamily="34" charset="0"/>
              </a:rPr>
              <a:t>МСА </a:t>
            </a:r>
            <a:r>
              <a:rPr lang="ru-RU" sz="2400" dirty="0" smtClean="0">
                <a:latin typeface="Arial" panose="020B0604020202020204" pitchFamily="34" charset="0"/>
                <a:cs typeface="Arial" panose="020B0604020202020204" pitchFamily="34" charset="0"/>
              </a:rPr>
              <a:t>315 </a:t>
            </a:r>
            <a:r>
              <a:rPr lang="ru-RU" sz="2400" i="1" dirty="0" smtClean="0">
                <a:latin typeface="Arial" panose="020B0604020202020204" pitchFamily="34" charset="0"/>
                <a:cs typeface="Arial" panose="020B0604020202020204" pitchFamily="34" charset="0"/>
              </a:rPr>
              <a:t>«</a:t>
            </a:r>
            <a:r>
              <a:rPr lang="ru-RU" sz="2400" i="1" dirty="0">
                <a:latin typeface="Arial" panose="020B0604020202020204" pitchFamily="34" charset="0"/>
                <a:cs typeface="Arial" panose="020B0604020202020204" pitchFamily="34" charset="0"/>
              </a:rPr>
              <a:t>Знание субъекта и его среды, оценка рисков существенных искажений»</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указывает:</a:t>
            </a:r>
          </a:p>
          <a:p>
            <a:pPr marL="702900">
              <a:lnSpc>
                <a:spcPct val="120000"/>
              </a:lnSpc>
              <a:spcBef>
                <a:spcPts val="0"/>
              </a:spcBef>
              <a:buFont typeface="Wingdings" panose="05000000000000000000" pitchFamily="2" charset="2"/>
              <a:buChar char="q"/>
            </a:pPr>
            <a:r>
              <a:rPr lang="ru-RU" sz="2400" dirty="0">
                <a:solidFill>
                  <a:schemeClr val="accent4">
                    <a:lumMod val="60000"/>
                    <a:lumOff val="40000"/>
                  </a:schemeClr>
                </a:solidFill>
                <a:latin typeface="Arial" panose="020B0604020202020204" pitchFamily="34" charset="0"/>
                <a:cs typeface="Arial" panose="020B0604020202020204" pitchFamily="34" charset="0"/>
              </a:rPr>
              <a:t>Аудитор должен получить представление о соответствующей отрасли, требованиях регулирующих органов и прочих внешних факторов, включая применяемую основу представления финансовой отчетности</a:t>
            </a:r>
            <a:r>
              <a:rPr lang="ru-RU" sz="2400" dirty="0">
                <a:latin typeface="Arial" panose="020B0604020202020204" pitchFamily="34" charset="0"/>
                <a:cs typeface="Arial" panose="020B0604020202020204" pitchFamily="34" charset="0"/>
              </a:rPr>
              <a:t>. </a:t>
            </a:r>
          </a:p>
          <a:p>
            <a:pPr marL="702900">
              <a:lnSpc>
                <a:spcPct val="120000"/>
              </a:lnSpc>
              <a:spcBef>
                <a:spcPts val="0"/>
              </a:spcBef>
              <a:buFont typeface="Wingdings" panose="05000000000000000000" pitchFamily="2" charset="2"/>
              <a:buChar char="q"/>
            </a:pPr>
            <a:r>
              <a:rPr lang="ru-RU" sz="2400" dirty="0">
                <a:solidFill>
                  <a:schemeClr val="accent5">
                    <a:lumMod val="60000"/>
                    <a:lumOff val="40000"/>
                  </a:schemeClr>
                </a:solidFill>
                <a:latin typeface="Arial" panose="020B0604020202020204" pitchFamily="34" charset="0"/>
                <a:cs typeface="Arial" panose="020B0604020202020204" pitchFamily="34" charset="0"/>
              </a:rPr>
              <a:t>Аудитор должен получить представление о характере субъекта.</a:t>
            </a:r>
          </a:p>
          <a:p>
            <a:pPr marL="702900">
              <a:lnSpc>
                <a:spcPct val="120000"/>
              </a:lnSpc>
              <a:spcBef>
                <a:spcPts val="0"/>
              </a:spcBef>
              <a:buFont typeface="Wingdings" panose="05000000000000000000" pitchFamily="2" charset="2"/>
              <a:buChar char="q"/>
            </a:pPr>
            <a:r>
              <a:rPr lang="ru-RU" sz="2400" dirty="0">
                <a:solidFill>
                  <a:schemeClr val="accent5">
                    <a:lumMod val="75000"/>
                  </a:schemeClr>
                </a:solidFill>
                <a:latin typeface="Arial" panose="020B0604020202020204" pitchFamily="34" charset="0"/>
                <a:cs typeface="Arial" panose="020B0604020202020204" pitchFamily="34" charset="0"/>
              </a:rPr>
              <a:t>Аудитор должен получить представление о выборе и применении субъектом учетной политики и рассмотреть, соответствует ли она его бизнесу и согласуется ли с применяемой основой предоставления финансовой отчетности и учетной политикой, используемой в соответствующей отрасли</a:t>
            </a:r>
            <a:r>
              <a:rPr lang="ru-RU" sz="2400" dirty="0" smtClean="0">
                <a:solidFill>
                  <a:schemeClr val="accent5">
                    <a:lumMod val="75000"/>
                  </a:schemeClr>
                </a:solidFill>
                <a:latin typeface="Arial" panose="020B0604020202020204" pitchFamily="34" charset="0"/>
                <a:cs typeface="Arial" panose="020B0604020202020204" pitchFamily="34" charset="0"/>
              </a:rPr>
              <a:t>.</a:t>
            </a:r>
            <a:endParaRPr lang="ru-RU" sz="2400"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56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5413" y="319489"/>
            <a:ext cx="10410940" cy="6455884"/>
          </a:xfrm>
        </p:spPr>
        <p:txBody>
          <a:bodyPr>
            <a:normAutofit/>
          </a:bodyPr>
          <a:lstStyle/>
          <a:p>
            <a:pPr marL="702900">
              <a:lnSpc>
                <a:spcPct val="120000"/>
              </a:lnSpc>
              <a:spcBef>
                <a:spcPts val="0"/>
              </a:spcBef>
              <a:buFont typeface="Wingdings" panose="05000000000000000000" pitchFamily="2" charset="2"/>
              <a:buChar char="q"/>
            </a:pPr>
            <a:r>
              <a:rPr lang="ru-RU" sz="2400" dirty="0">
                <a:solidFill>
                  <a:schemeClr val="accent6">
                    <a:lumMod val="75000"/>
                  </a:schemeClr>
                </a:solidFill>
                <a:latin typeface="Arial" panose="020B0604020202020204" pitchFamily="34" charset="0"/>
                <a:cs typeface="Arial" panose="020B0604020202020204" pitchFamily="34" charset="0"/>
              </a:rPr>
              <a:t>Аудитор должен получить представление о целях и стратегиях субъекта, а также о соответствующих предпринимательских рисках, которые могут вызвать существенные искажения в  финансовой отчетности</a:t>
            </a:r>
            <a:r>
              <a:rPr lang="ru-RU" sz="2400" dirty="0">
                <a:latin typeface="Arial" panose="020B0604020202020204" pitchFamily="34" charset="0"/>
                <a:cs typeface="Arial" panose="020B0604020202020204" pitchFamily="34" charset="0"/>
              </a:rPr>
              <a:t>.</a:t>
            </a:r>
          </a:p>
          <a:p>
            <a:pPr marL="702900">
              <a:lnSpc>
                <a:spcPct val="120000"/>
              </a:lnSpc>
              <a:spcBef>
                <a:spcPts val="0"/>
              </a:spcBef>
              <a:buFont typeface="Wingdings" panose="05000000000000000000" pitchFamily="2" charset="2"/>
              <a:buChar char="q"/>
            </a:pPr>
            <a:r>
              <a:rPr lang="ru-RU" sz="2400" dirty="0">
                <a:solidFill>
                  <a:schemeClr val="accent4">
                    <a:lumMod val="75000"/>
                  </a:schemeClr>
                </a:solidFill>
                <a:latin typeface="Arial" panose="020B0604020202020204" pitchFamily="34" charset="0"/>
                <a:cs typeface="Arial" panose="020B0604020202020204" pitchFamily="34" charset="0"/>
              </a:rPr>
              <a:t>Аудитор должен получить представление об оценке и обзоре финансовых результатов субъект</a:t>
            </a:r>
          </a:p>
          <a:p>
            <a:pPr marL="0" indent="363538">
              <a:spcBef>
                <a:spcPts val="0"/>
              </a:spcBef>
              <a:buNone/>
            </a:pPr>
            <a:r>
              <a:rPr lang="ru-RU" sz="2400" dirty="0" smtClean="0">
                <a:solidFill>
                  <a:srgbClr val="C00000"/>
                </a:solidFill>
                <a:latin typeface="Arial" panose="020B0604020202020204" pitchFamily="34" charset="0"/>
                <a:cs typeface="Arial" panose="020B0604020202020204" pitchFamily="34" charset="0"/>
              </a:rPr>
              <a:t>Каждый </a:t>
            </a:r>
            <a:r>
              <a:rPr lang="ru-RU" sz="2400" dirty="0">
                <a:solidFill>
                  <a:srgbClr val="C00000"/>
                </a:solidFill>
                <a:latin typeface="Arial" panose="020B0604020202020204" pitchFamily="34" charset="0"/>
                <a:cs typeface="Arial" panose="020B0604020202020204" pitchFamily="34" charset="0"/>
              </a:rPr>
              <a:t>год представления аудитора о субъекте должны обновляться, а значительные изменения документироваться.</a:t>
            </a:r>
          </a:p>
          <a:p>
            <a:pPr marL="0" indent="363538">
              <a:spcBef>
                <a:spcPts val="0"/>
              </a:spcBef>
              <a:buNone/>
            </a:pPr>
            <a:r>
              <a:rPr lang="ru-RU" sz="2400" dirty="0" smtClean="0">
                <a:solidFill>
                  <a:srgbClr val="7030A0"/>
                </a:solidFill>
                <a:latin typeface="Arial" panose="020B0604020202020204" pitchFamily="34" charset="0"/>
                <a:cs typeface="Arial" panose="020B0604020202020204" pitchFamily="34" charset="0"/>
              </a:rPr>
              <a:t>МСА </a:t>
            </a:r>
            <a:r>
              <a:rPr lang="ru-RU" sz="2400" dirty="0">
                <a:solidFill>
                  <a:srgbClr val="7030A0"/>
                </a:solidFill>
                <a:latin typeface="Arial" panose="020B0604020202020204" pitchFamily="34" charset="0"/>
                <a:cs typeface="Arial" panose="020B0604020202020204" pitchFamily="34" charset="0"/>
              </a:rPr>
              <a:t>требуют, чтобы аудитор уделил достаточное время фактическому пониманию процессов принятия решений субъекта. Это </a:t>
            </a:r>
            <a:r>
              <a:rPr lang="ru-RU" sz="2400" dirty="0" smtClean="0">
                <a:solidFill>
                  <a:srgbClr val="7030A0"/>
                </a:solidFill>
                <a:latin typeface="Arial" panose="020B0604020202020204" pitchFamily="34" charset="0"/>
                <a:cs typeface="Arial" panose="020B0604020202020204" pitchFamily="34" charset="0"/>
              </a:rPr>
              <a:t>включает:</a:t>
            </a:r>
          </a:p>
          <a:p>
            <a:pPr>
              <a:spcBef>
                <a:spcPts val="0"/>
              </a:spcBef>
              <a:buFont typeface="Wingdings" panose="05000000000000000000" pitchFamily="2" charset="2"/>
              <a:buChar char="Ø"/>
            </a:pPr>
            <a:r>
              <a:rPr lang="ru-RU" sz="2400" dirty="0" smtClean="0">
                <a:solidFill>
                  <a:srgbClr val="7030A0"/>
                </a:solidFill>
                <a:latin typeface="Arial" panose="020B0604020202020204" pitchFamily="34" charset="0"/>
                <a:cs typeface="Arial" panose="020B0604020202020204" pitchFamily="34" charset="0"/>
              </a:rPr>
              <a:t> </a:t>
            </a:r>
            <a:r>
              <a:rPr lang="ru-RU" sz="2400" dirty="0">
                <a:solidFill>
                  <a:srgbClr val="7030A0"/>
                </a:solidFill>
                <a:latin typeface="Arial" panose="020B0604020202020204" pitchFamily="34" charset="0"/>
                <a:cs typeface="Arial" panose="020B0604020202020204" pitchFamily="34" charset="0"/>
              </a:rPr>
              <a:t>стратегию бизнеса</a:t>
            </a:r>
            <a:r>
              <a:rPr lang="ru-RU" sz="2400" dirty="0" smtClean="0">
                <a:solidFill>
                  <a:srgbClr val="7030A0"/>
                </a:solidFill>
                <a:latin typeface="Arial" panose="020B0604020202020204" pitchFamily="34" charset="0"/>
                <a:cs typeface="Arial" panose="020B0604020202020204" pitchFamily="34" charset="0"/>
              </a:rPr>
              <a:t>,</a:t>
            </a:r>
          </a:p>
          <a:p>
            <a:pPr>
              <a:spcBef>
                <a:spcPts val="0"/>
              </a:spcBef>
              <a:buFont typeface="Wingdings" panose="05000000000000000000" pitchFamily="2" charset="2"/>
              <a:buChar char="Ø"/>
            </a:pPr>
            <a:r>
              <a:rPr lang="ru-RU" sz="2400" dirty="0" smtClean="0">
                <a:solidFill>
                  <a:srgbClr val="7030A0"/>
                </a:solidFill>
                <a:latin typeface="Arial" panose="020B0604020202020204" pitchFamily="34" charset="0"/>
                <a:cs typeface="Arial" panose="020B0604020202020204" pitchFamily="34" charset="0"/>
              </a:rPr>
              <a:t> </a:t>
            </a:r>
            <a:r>
              <a:rPr lang="ru-RU" sz="2400" dirty="0">
                <a:solidFill>
                  <a:srgbClr val="7030A0"/>
                </a:solidFill>
                <a:latin typeface="Arial" panose="020B0604020202020204" pitchFamily="34" charset="0"/>
                <a:cs typeface="Arial" panose="020B0604020202020204" pitchFamily="34" charset="0"/>
              </a:rPr>
              <a:t>факторы предпринимательского риска и риска </a:t>
            </a:r>
            <a:r>
              <a:rPr lang="ru-RU" sz="2400" dirty="0" smtClean="0">
                <a:solidFill>
                  <a:srgbClr val="7030A0"/>
                </a:solidFill>
                <a:latin typeface="Arial" panose="020B0604020202020204" pitchFamily="34" charset="0"/>
                <a:cs typeface="Arial" panose="020B0604020202020204" pitchFamily="34" charset="0"/>
              </a:rPr>
              <a:t>мошенничества,</a:t>
            </a:r>
          </a:p>
          <a:p>
            <a:pPr>
              <a:spcBef>
                <a:spcPts val="0"/>
              </a:spcBef>
              <a:buFont typeface="Wingdings" panose="05000000000000000000" pitchFamily="2" charset="2"/>
              <a:buChar char="Ø"/>
            </a:pPr>
            <a:r>
              <a:rPr lang="ru-RU" sz="2400" dirty="0">
                <a:solidFill>
                  <a:srgbClr val="7030A0"/>
                </a:solidFill>
                <a:latin typeface="Arial" panose="020B0604020202020204" pitchFamily="34" charset="0"/>
                <a:cs typeface="Arial" panose="020B0604020202020204" pitchFamily="34" charset="0"/>
              </a:rPr>
              <a:t>к</a:t>
            </a:r>
            <a:r>
              <a:rPr lang="ru-RU" sz="2400" dirty="0" smtClean="0">
                <a:solidFill>
                  <a:srgbClr val="7030A0"/>
                </a:solidFill>
                <a:latin typeface="Arial" panose="020B0604020202020204" pitchFamily="34" charset="0"/>
                <a:cs typeface="Arial" panose="020B0604020202020204" pitchFamily="34" charset="0"/>
              </a:rPr>
              <a:t>ультуру</a:t>
            </a:r>
            <a:r>
              <a:rPr lang="ru-RU" sz="2400" dirty="0">
                <a:solidFill>
                  <a:srgbClr val="7030A0"/>
                </a:solidFill>
                <a:latin typeface="Arial" panose="020B0604020202020204" pitchFamily="34" charset="0"/>
                <a:cs typeface="Arial" panose="020B0604020202020204" pitchFamily="34" charset="0"/>
              </a:rPr>
              <a:t>, людей и отношения подотчетности (контрольная среда</a:t>
            </a:r>
            <a:r>
              <a:rPr lang="ru-RU" sz="2400" dirty="0" smtClean="0">
                <a:solidFill>
                  <a:srgbClr val="7030A0"/>
                </a:solidFill>
                <a:latin typeface="Arial" panose="020B0604020202020204" pitchFamily="34" charset="0"/>
                <a:cs typeface="Arial" panose="020B0604020202020204" pitchFamily="34" charset="0"/>
              </a:rPr>
              <a:t>),</a:t>
            </a:r>
          </a:p>
          <a:p>
            <a:pPr>
              <a:spcBef>
                <a:spcPts val="0"/>
              </a:spcBef>
              <a:buFont typeface="Wingdings" panose="05000000000000000000" pitchFamily="2" charset="2"/>
              <a:buChar char="Ø"/>
            </a:pPr>
            <a:r>
              <a:rPr lang="ru-RU" sz="2400" dirty="0" smtClean="0">
                <a:solidFill>
                  <a:srgbClr val="7030A0"/>
                </a:solidFill>
                <a:latin typeface="Arial" panose="020B0604020202020204" pitchFamily="34" charset="0"/>
                <a:cs typeface="Arial" panose="020B0604020202020204" pitchFamily="34" charset="0"/>
              </a:rPr>
              <a:t>средства </a:t>
            </a:r>
            <a:r>
              <a:rPr lang="ru-RU" sz="2400" dirty="0">
                <a:solidFill>
                  <a:srgbClr val="7030A0"/>
                </a:solidFill>
                <a:latin typeface="Arial" panose="020B0604020202020204" pitchFamily="34" charset="0"/>
                <a:cs typeface="Arial" panose="020B0604020202020204" pitchFamily="34" charset="0"/>
              </a:rPr>
              <a:t>внутреннего контроля, установленные для смягчения рисков</a:t>
            </a:r>
            <a:r>
              <a:rPr lang="ru-RU"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8479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4395" y="517793"/>
            <a:ext cx="10521109" cy="6114361"/>
          </a:xfrm>
        </p:spPr>
        <p:txBody>
          <a:bodyPr>
            <a:normAutofit/>
          </a:bodyPr>
          <a:lstStyle/>
          <a:p>
            <a:pPr marL="0" indent="0">
              <a:spcBef>
                <a:spcPts val="0"/>
              </a:spcBef>
              <a:buNone/>
            </a:pPr>
            <a:endParaRPr lang="ru-RU" sz="2400" dirty="0">
              <a:latin typeface="Arial" panose="020B0604020202020204" pitchFamily="34" charset="0"/>
              <a:cs typeface="Arial" panose="020B0604020202020204" pitchFamily="34" charset="0"/>
            </a:endParaRPr>
          </a:p>
          <a:p>
            <a:pPr marL="0" indent="0">
              <a:spcBef>
                <a:spcPts val="0"/>
              </a:spcBef>
              <a:buNone/>
            </a:pPr>
            <a:endParaRPr lang="ru-RU" sz="2400" dirty="0">
              <a:latin typeface="Arial" panose="020B0604020202020204" pitchFamily="34" charset="0"/>
              <a:cs typeface="Arial" panose="020B0604020202020204" pitchFamily="34" charset="0"/>
            </a:endParaRPr>
          </a:p>
          <a:p>
            <a:pPr lvl="0">
              <a:spcBef>
                <a:spcPts val="0"/>
              </a:spcBef>
              <a:buFont typeface="Wingdings" panose="05000000000000000000" pitchFamily="2" charset="2"/>
              <a:buChar char="Ø"/>
            </a:pPr>
            <a:r>
              <a:rPr lang="ru-RU" sz="2400" dirty="0" smtClean="0">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a:p>
            <a:pPr marL="0" indent="0">
              <a:spcBef>
                <a:spcPts val="0"/>
              </a:spcBef>
              <a:buNone/>
            </a:pPr>
            <a:endParaRPr lang="ru-RU" sz="2400" dirty="0" smtClean="0">
              <a:solidFill>
                <a:schemeClr val="accent4">
                  <a:lumMod val="75000"/>
                </a:schemeClr>
              </a:solidFill>
              <a:latin typeface="Arial" panose="020B0604020202020204" pitchFamily="34" charset="0"/>
              <a:cs typeface="Arial" panose="020B0604020202020204" pitchFamily="34" charset="0"/>
            </a:endParaRPr>
          </a:p>
          <a:p>
            <a:pPr marL="0" indent="0">
              <a:spcBef>
                <a:spcPts val="0"/>
              </a:spcBef>
              <a:buNone/>
            </a:pPr>
            <a:endParaRPr lang="ru-RU" sz="2400" dirty="0">
              <a:solidFill>
                <a:schemeClr val="accent4">
                  <a:lumMod val="75000"/>
                </a:schemeClr>
              </a:solidFill>
              <a:latin typeface="Arial" panose="020B0604020202020204" pitchFamily="34" charset="0"/>
              <a:cs typeface="Arial" panose="020B0604020202020204" pitchFamily="34" charset="0"/>
            </a:endParaRPr>
          </a:p>
          <a:p>
            <a:pPr marL="0" indent="0">
              <a:spcBef>
                <a:spcPts val="0"/>
              </a:spcBef>
              <a:buNone/>
            </a:pPr>
            <a:endParaRPr lang="ru-RU" sz="2400" dirty="0" smtClean="0">
              <a:solidFill>
                <a:schemeClr val="accent4">
                  <a:lumMod val="75000"/>
                </a:schemeClr>
              </a:solidFill>
              <a:latin typeface="Arial" panose="020B0604020202020204" pitchFamily="34" charset="0"/>
              <a:cs typeface="Arial" panose="020B0604020202020204" pitchFamily="34" charset="0"/>
            </a:endParaRPr>
          </a:p>
          <a:p>
            <a:pPr marL="0" indent="0">
              <a:spcBef>
                <a:spcPts val="0"/>
              </a:spcBef>
              <a:buNone/>
            </a:pPr>
            <a:endParaRPr lang="ru-RU" sz="2400" dirty="0">
              <a:solidFill>
                <a:schemeClr val="accent4">
                  <a:lumMod val="75000"/>
                </a:schemeClr>
              </a:solidFill>
              <a:latin typeface="Arial" panose="020B0604020202020204" pitchFamily="34" charset="0"/>
              <a:cs typeface="Arial" panose="020B0604020202020204" pitchFamily="34" charset="0"/>
            </a:endParaRPr>
          </a:p>
          <a:p>
            <a:pPr marL="0" indent="0">
              <a:spcBef>
                <a:spcPts val="0"/>
              </a:spcBef>
              <a:buNone/>
            </a:pPr>
            <a:endParaRPr lang="ru-RU" sz="2400" dirty="0" smtClean="0">
              <a:solidFill>
                <a:schemeClr val="accent4">
                  <a:lumMod val="75000"/>
                </a:schemeClr>
              </a:solidFill>
              <a:latin typeface="Arial" panose="020B0604020202020204" pitchFamily="34" charset="0"/>
              <a:cs typeface="Arial" panose="020B0604020202020204" pitchFamily="34" charset="0"/>
            </a:endParaRPr>
          </a:p>
          <a:p>
            <a:pPr marL="0" indent="0">
              <a:spcBef>
                <a:spcPts val="0"/>
              </a:spcBef>
              <a:buNone/>
            </a:pPr>
            <a:endParaRPr lang="ru-RU" sz="2400" dirty="0">
              <a:solidFill>
                <a:schemeClr val="accent4">
                  <a:lumMod val="75000"/>
                </a:schemeClr>
              </a:solidFill>
              <a:latin typeface="Arial" panose="020B0604020202020204" pitchFamily="34" charset="0"/>
              <a:cs typeface="Arial" panose="020B0604020202020204" pitchFamily="34" charset="0"/>
            </a:endParaRPr>
          </a:p>
          <a:p>
            <a:pPr marL="0" indent="0">
              <a:spcBef>
                <a:spcPts val="0"/>
              </a:spcBef>
              <a:buNone/>
            </a:pPr>
            <a:endParaRPr lang="ru-RU" sz="2400" dirty="0" smtClean="0">
              <a:solidFill>
                <a:schemeClr val="accent4">
                  <a:lumMod val="75000"/>
                </a:schemeClr>
              </a:solidFill>
              <a:latin typeface="Arial" panose="020B0604020202020204" pitchFamily="34" charset="0"/>
              <a:cs typeface="Arial" panose="020B0604020202020204" pitchFamily="34" charset="0"/>
            </a:endParaRPr>
          </a:p>
        </p:txBody>
      </p:sp>
      <p:sp>
        <p:nvSpPr>
          <p:cNvPr id="4" name="Прямоугольник 3"/>
          <p:cNvSpPr/>
          <p:nvPr/>
        </p:nvSpPr>
        <p:spPr>
          <a:xfrm>
            <a:off x="616945" y="187287"/>
            <a:ext cx="11358390" cy="319489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a:solidFill>
                  <a:srgbClr val="00B0F0"/>
                </a:solidFill>
                <a:latin typeface="Arial" panose="020B0604020202020204" pitchFamily="34" charset="0"/>
                <a:cs typeface="Arial" panose="020B0604020202020204" pitchFamily="34" charset="0"/>
              </a:rPr>
              <a:t>На основе этого знания субъекта аудитор получит возможность</a:t>
            </a:r>
            <a:r>
              <a:rPr lang="ru-RU" sz="2400" dirty="0">
                <a:latin typeface="Arial" panose="020B0604020202020204" pitchFamily="34" charset="0"/>
                <a:cs typeface="Arial" panose="020B0604020202020204" pitchFamily="34" charset="0"/>
              </a:rPr>
              <a:t>:</a:t>
            </a:r>
          </a:p>
          <a:p>
            <a:pPr lvl="0">
              <a:spcBef>
                <a:spcPts val="0"/>
              </a:spcBef>
              <a:buFont typeface="Wingdings" panose="05000000000000000000" pitchFamily="2" charset="2"/>
              <a:buChar char="Ø"/>
            </a:pPr>
            <a:r>
              <a:rPr lang="ru-RU" sz="2400" dirty="0" smtClean="0">
                <a:solidFill>
                  <a:schemeClr val="accent4">
                    <a:lumMod val="75000"/>
                  </a:schemeClr>
                </a:solidFill>
                <a:latin typeface="Arial" panose="020B0604020202020204" pitchFamily="34" charset="0"/>
                <a:cs typeface="Arial" panose="020B0604020202020204" pitchFamily="34" charset="0"/>
              </a:rPr>
              <a:t>Установить </a:t>
            </a:r>
            <a:r>
              <a:rPr lang="ru-RU" sz="2400" dirty="0">
                <a:solidFill>
                  <a:schemeClr val="accent4">
                    <a:lumMod val="75000"/>
                  </a:schemeClr>
                </a:solidFill>
                <a:latin typeface="Arial" panose="020B0604020202020204" pitchFamily="34" charset="0"/>
                <a:cs typeface="Arial" panose="020B0604020202020204" pitchFamily="34" charset="0"/>
              </a:rPr>
              <a:t>тенденции бизнеса, факторы риска, и ключевую информацию, которая должна быть записана в информационной системе субъекта; и</a:t>
            </a:r>
          </a:p>
          <a:p>
            <a:pPr lvl="0">
              <a:spcBef>
                <a:spcPts val="0"/>
              </a:spcBef>
              <a:buFont typeface="Wingdings" panose="05000000000000000000" pitchFamily="2" charset="2"/>
              <a:buChar char="Ø"/>
            </a:pPr>
            <a:r>
              <a:rPr lang="ru-RU" sz="2400" dirty="0">
                <a:solidFill>
                  <a:schemeClr val="accent4">
                    <a:lumMod val="75000"/>
                  </a:schemeClr>
                </a:solidFill>
                <a:latin typeface="Arial" panose="020B0604020202020204" pitchFamily="34" charset="0"/>
                <a:cs typeface="Arial" panose="020B0604020202020204" pitchFamily="34" charset="0"/>
              </a:rPr>
              <a:t>Запланировать более целенаправленные аудиторские процедуры (в ответ на конкретные идентифицированные риски) и, таким образом, уменьшить время, затрачиваемое на аудит определенных сальдо финансовой </a:t>
            </a:r>
            <a:r>
              <a:rPr lang="ru-RU" sz="2400" dirty="0" smtClean="0">
                <a:solidFill>
                  <a:schemeClr val="accent4">
                    <a:lumMod val="75000"/>
                  </a:schemeClr>
                </a:solidFill>
                <a:latin typeface="Arial" panose="020B0604020202020204" pitchFamily="34" charset="0"/>
                <a:cs typeface="Arial" panose="020B0604020202020204" pitchFamily="34" charset="0"/>
              </a:rPr>
              <a:t>отчетности.</a:t>
            </a:r>
            <a:endParaRPr lang="ru-RU" sz="2400" dirty="0">
              <a:solidFill>
                <a:schemeClr val="accent4">
                  <a:lumMod val="75000"/>
                </a:schemeClr>
              </a:solidFill>
            </a:endParaRPr>
          </a:p>
        </p:txBody>
      </p:sp>
      <p:sp>
        <p:nvSpPr>
          <p:cNvPr id="5" name="Прямоугольник 4"/>
          <p:cNvSpPr/>
          <p:nvPr/>
        </p:nvSpPr>
        <p:spPr>
          <a:xfrm>
            <a:off x="616945" y="3492347"/>
            <a:ext cx="11358391" cy="3139806"/>
          </a:xfrm>
          <a:prstGeom prst="rect">
            <a:avLst/>
          </a:prstGeom>
          <a:solidFill>
            <a:srgbClr val="D8EE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2400" dirty="0" smtClean="0">
              <a:solidFill>
                <a:srgbClr val="00B0F0"/>
              </a:solidFill>
              <a:latin typeface="Arial" panose="020B0604020202020204" pitchFamily="34" charset="0"/>
              <a:cs typeface="Arial" panose="020B0604020202020204" pitchFamily="34" charset="0"/>
            </a:endParaRPr>
          </a:p>
          <a:p>
            <a:r>
              <a:rPr lang="ru-RU" sz="2400" dirty="0" smtClean="0">
                <a:solidFill>
                  <a:srgbClr val="00B0F0"/>
                </a:solidFill>
                <a:latin typeface="Arial" panose="020B0604020202020204" pitchFamily="34" charset="0"/>
                <a:cs typeface="Arial" panose="020B0604020202020204" pitchFamily="34" charset="0"/>
              </a:rPr>
              <a:t>Понимание </a:t>
            </a:r>
            <a:r>
              <a:rPr lang="ru-RU" sz="2400" dirty="0">
                <a:solidFill>
                  <a:srgbClr val="00B0F0"/>
                </a:solidFill>
                <a:latin typeface="Arial" panose="020B0604020202020204" pitchFamily="34" charset="0"/>
                <a:cs typeface="Arial" panose="020B0604020202020204" pitchFamily="34" charset="0"/>
              </a:rPr>
              <a:t>характера субъекта и его среды включает следующие шаги</a:t>
            </a:r>
            <a:r>
              <a:rPr lang="ru-RU" sz="2400" dirty="0">
                <a:solidFill>
                  <a:schemeClr val="accent4">
                    <a:lumMod val="75000"/>
                  </a:schemeClr>
                </a:solidFill>
                <a:latin typeface="Arial" panose="020B0604020202020204" pitchFamily="34" charset="0"/>
                <a:cs typeface="Arial" panose="020B0604020202020204" pitchFamily="34" charset="0"/>
              </a:rPr>
              <a:t>:</a:t>
            </a:r>
          </a:p>
          <a:p>
            <a:pPr lvl="0">
              <a:spcBef>
                <a:spcPts val="0"/>
              </a:spcBef>
              <a:buFont typeface="Wingdings" panose="05000000000000000000" pitchFamily="2" charset="2"/>
              <a:buChar char="Ø"/>
            </a:pPr>
            <a:r>
              <a:rPr lang="ru-RU" sz="2400" dirty="0">
                <a:solidFill>
                  <a:schemeClr val="accent4">
                    <a:lumMod val="75000"/>
                  </a:schemeClr>
                </a:solidFill>
                <a:latin typeface="Arial" panose="020B0604020202020204" pitchFamily="34" charset="0"/>
                <a:cs typeface="Arial" panose="020B0604020202020204" pitchFamily="34" charset="0"/>
              </a:rPr>
              <a:t>Что такое процедуры по оценке риска	</a:t>
            </a:r>
          </a:p>
          <a:p>
            <a:pPr lvl="0">
              <a:spcBef>
                <a:spcPts val="0"/>
              </a:spcBef>
              <a:buFont typeface="Wingdings" panose="05000000000000000000" pitchFamily="2" charset="2"/>
              <a:buChar char="Ø"/>
            </a:pPr>
            <a:r>
              <a:rPr lang="ru-RU" sz="2400" dirty="0">
                <a:solidFill>
                  <a:schemeClr val="accent4">
                    <a:lumMod val="75000"/>
                  </a:schemeClr>
                </a:solidFill>
                <a:latin typeface="Arial" panose="020B0604020202020204" pitchFamily="34" charset="0"/>
                <a:cs typeface="Arial" panose="020B0604020202020204" pitchFamily="34" charset="0"/>
              </a:rPr>
              <a:t>Предпринимательский риск			</a:t>
            </a:r>
          </a:p>
          <a:p>
            <a:pPr>
              <a:spcBef>
                <a:spcPts val="0"/>
              </a:spcBef>
              <a:buFont typeface="Wingdings" panose="05000000000000000000" pitchFamily="2" charset="2"/>
              <a:buChar char="Ø"/>
            </a:pPr>
            <a:r>
              <a:rPr lang="ru-RU" sz="2400" dirty="0">
                <a:solidFill>
                  <a:schemeClr val="accent4">
                    <a:lumMod val="75000"/>
                  </a:schemeClr>
                </a:solidFill>
                <a:latin typeface="Arial" panose="020B0604020202020204" pitchFamily="34" charset="0"/>
                <a:cs typeface="Arial" panose="020B0604020202020204" pitchFamily="34" charset="0"/>
              </a:rPr>
              <a:t>Риска мошенничества </a:t>
            </a:r>
            <a:endParaRPr lang="ru-RU" sz="2400" dirty="0" smtClean="0">
              <a:solidFill>
                <a:schemeClr val="accent4">
                  <a:lumMod val="75000"/>
                </a:schemeClr>
              </a:solidFill>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ru-RU" sz="2400" dirty="0">
                <a:solidFill>
                  <a:schemeClr val="accent4">
                    <a:lumMod val="75000"/>
                  </a:schemeClr>
                </a:solidFill>
                <a:latin typeface="Arial" panose="020B0604020202020204" pitchFamily="34" charset="0"/>
                <a:cs typeface="Arial" panose="020B0604020202020204" pitchFamily="34" charset="0"/>
              </a:rPr>
              <a:t>Значительные </a:t>
            </a:r>
            <a:r>
              <a:rPr lang="ru-RU" sz="2400" dirty="0" smtClean="0">
                <a:solidFill>
                  <a:schemeClr val="accent4">
                    <a:lumMod val="75000"/>
                  </a:schemeClr>
                </a:solidFill>
                <a:latin typeface="Arial" panose="020B0604020202020204" pitchFamily="34" charset="0"/>
                <a:cs typeface="Arial" panose="020B0604020202020204" pitchFamily="34" charset="0"/>
              </a:rPr>
              <a:t>риски</a:t>
            </a:r>
          </a:p>
          <a:p>
            <a:pPr marL="342900" lvl="0" indent="-342900">
              <a:buFont typeface="Wingdings" panose="05000000000000000000" pitchFamily="2" charset="2"/>
              <a:buChar char="Ø"/>
            </a:pPr>
            <a:r>
              <a:rPr lang="ru-RU" sz="2400" dirty="0" smtClean="0">
                <a:solidFill>
                  <a:schemeClr val="accent4">
                    <a:lumMod val="75000"/>
                  </a:schemeClr>
                </a:solidFill>
                <a:latin typeface="Arial" panose="020B0604020202020204" pitchFamily="34" charset="0"/>
                <a:cs typeface="Arial" panose="020B0604020202020204" pitchFamily="34" charset="0"/>
              </a:rPr>
              <a:t>Система </a:t>
            </a:r>
            <a:r>
              <a:rPr lang="ru-RU" sz="2400" dirty="0">
                <a:solidFill>
                  <a:schemeClr val="accent4">
                    <a:lumMod val="75000"/>
                  </a:schemeClr>
                </a:solidFill>
                <a:latin typeface="Arial" panose="020B0604020202020204" pitchFamily="34" charset="0"/>
                <a:cs typeface="Arial" panose="020B0604020202020204" pitchFamily="34" charset="0"/>
              </a:rPr>
              <a:t>внутреннего </a:t>
            </a:r>
            <a:r>
              <a:rPr lang="ru-RU" sz="2400" dirty="0" smtClean="0">
                <a:solidFill>
                  <a:schemeClr val="accent4">
                    <a:lumMod val="75000"/>
                  </a:schemeClr>
                </a:solidFill>
                <a:latin typeface="Arial" panose="020B0604020202020204" pitchFamily="34" charset="0"/>
                <a:cs typeface="Arial" panose="020B0604020202020204" pitchFamily="34" charset="0"/>
              </a:rPr>
              <a:t>контроля</a:t>
            </a:r>
          </a:p>
          <a:p>
            <a:pPr marL="342900" lvl="0" indent="-342900">
              <a:buFont typeface="Wingdings" panose="05000000000000000000" pitchFamily="2" charset="2"/>
              <a:buChar char="Ø"/>
            </a:pPr>
            <a:r>
              <a:rPr lang="ru-RU" sz="2400" dirty="0" smtClean="0">
                <a:solidFill>
                  <a:schemeClr val="accent4">
                    <a:lumMod val="75000"/>
                  </a:schemeClr>
                </a:solidFill>
                <a:latin typeface="Arial" panose="020B0604020202020204" pitchFamily="34" charset="0"/>
                <a:cs typeface="Arial" panose="020B0604020202020204" pitchFamily="34" charset="0"/>
              </a:rPr>
              <a:t>Оценка </a:t>
            </a:r>
            <a:r>
              <a:rPr lang="ru-RU" sz="2400" dirty="0">
                <a:solidFill>
                  <a:schemeClr val="accent4">
                    <a:lumMod val="75000"/>
                  </a:schemeClr>
                </a:solidFill>
                <a:latin typeface="Arial" panose="020B0604020202020204" pitchFamily="34" charset="0"/>
                <a:cs typeface="Arial" panose="020B0604020202020204" pitchFamily="34" charset="0"/>
              </a:rPr>
              <a:t>организации и внедрения системы внутреннего </a:t>
            </a:r>
            <a:r>
              <a:rPr lang="ru-RU" sz="2400" dirty="0" smtClean="0">
                <a:solidFill>
                  <a:schemeClr val="accent4">
                    <a:lumMod val="75000"/>
                  </a:schemeClr>
                </a:solidFill>
                <a:latin typeface="Arial" panose="020B0604020202020204" pitchFamily="34" charset="0"/>
                <a:cs typeface="Arial" panose="020B0604020202020204" pitchFamily="34" charset="0"/>
              </a:rPr>
              <a:t>контроля</a:t>
            </a:r>
          </a:p>
          <a:p>
            <a:pPr marL="342900" lvl="0" indent="-342900">
              <a:buFont typeface="Wingdings" panose="05000000000000000000" pitchFamily="2" charset="2"/>
              <a:buChar char="Ø"/>
            </a:pPr>
            <a:r>
              <a:rPr lang="ru-RU" sz="2400" dirty="0" smtClean="0">
                <a:solidFill>
                  <a:schemeClr val="accent4">
                    <a:lumMod val="75000"/>
                  </a:schemeClr>
                </a:solidFill>
                <a:latin typeface="Arial" panose="020B0604020202020204" pitchFamily="34" charset="0"/>
                <a:cs typeface="Arial" panose="020B0604020202020204" pitchFamily="34" charset="0"/>
              </a:rPr>
              <a:t>Оценка </a:t>
            </a:r>
            <a:r>
              <a:rPr lang="ru-RU" sz="2400" dirty="0">
                <a:solidFill>
                  <a:schemeClr val="accent4">
                    <a:lumMod val="75000"/>
                  </a:schemeClr>
                </a:solidFill>
                <a:latin typeface="Arial" panose="020B0604020202020204" pitchFamily="34" charset="0"/>
                <a:cs typeface="Arial" panose="020B0604020202020204" pitchFamily="34" charset="0"/>
              </a:rPr>
              <a:t>рисков существенных </a:t>
            </a:r>
            <a:r>
              <a:rPr lang="ru-RU" sz="2400" dirty="0" smtClean="0">
                <a:solidFill>
                  <a:schemeClr val="accent4">
                    <a:lumMod val="75000"/>
                  </a:schemeClr>
                </a:solidFill>
                <a:latin typeface="Arial" panose="020B0604020202020204" pitchFamily="34" charset="0"/>
                <a:cs typeface="Arial" panose="020B0604020202020204" pitchFamily="34" charset="0"/>
              </a:rPr>
              <a:t>искажений. </a:t>
            </a:r>
            <a:r>
              <a:rPr lang="ru-RU" sz="2400" dirty="0">
                <a:latin typeface="Arial" panose="020B0604020202020204" pitchFamily="34" charset="0"/>
                <a:cs typeface="Arial" panose="020B0604020202020204" pitchFamily="34" charset="0"/>
              </a:rPr>
              <a:t>		</a:t>
            </a:r>
            <a:endParaRPr lang="ru-RU" sz="2400" dirty="0">
              <a:solidFill>
                <a:schemeClr val="accent4">
                  <a:lumMod val="75000"/>
                </a:schemeClr>
              </a:solidFill>
              <a:latin typeface="Arial" panose="020B0604020202020204" pitchFamily="34" charset="0"/>
              <a:cs typeface="Arial" panose="020B0604020202020204" pitchFamily="34" charset="0"/>
            </a:endParaRPr>
          </a:p>
          <a:p>
            <a:pPr algn="ct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66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979" y="286440"/>
            <a:ext cx="11402458" cy="1597444"/>
          </a:xfrm>
          <a:solidFill>
            <a:schemeClr val="accent2">
              <a:lumMod val="20000"/>
              <a:lumOff val="80000"/>
            </a:schemeClr>
          </a:solidFill>
        </p:spPr>
        <p:txBody>
          <a:bodyPr>
            <a:normAutofit fontScale="90000"/>
          </a:bodyPr>
          <a:lstStyle/>
          <a:p>
            <a:pPr indent="539750"/>
            <a:r>
              <a:rPr lang="ru-RU" sz="2700" dirty="0">
                <a:solidFill>
                  <a:schemeClr val="accent4">
                    <a:lumMod val="75000"/>
                  </a:schemeClr>
                </a:solidFill>
                <a:latin typeface="Arial" panose="020B0604020202020204" pitchFamily="34" charset="0"/>
                <a:cs typeface="Arial" panose="020B0604020202020204" pitchFamily="34" charset="0"/>
              </a:rPr>
              <a:t>Понимание характера субъекта и его среды, включая систему внутреннего контроля, предоставляет аудитору базу для того, чтобы вынести суждения об оценках риска и разработать соответствующие ответные действия на риски существенных искажений в финансовой отчетности</a:t>
            </a:r>
            <a:r>
              <a:rPr lang="ru-RU" sz="2700" dirty="0">
                <a:solidFill>
                  <a:schemeClr val="accent4">
                    <a:lumMod val="75000"/>
                  </a:schemeClr>
                </a:solidFill>
              </a:rPr>
              <a:t>. </a:t>
            </a:r>
            <a:r>
              <a:rPr lang="ru-RU" sz="2400" dirty="0">
                <a:solidFill>
                  <a:schemeClr val="accent4">
                    <a:lumMod val="75000"/>
                  </a:schemeClr>
                </a:solidFill>
              </a:rPr>
              <a:t/>
            </a:r>
            <a:br>
              <a:rPr lang="ru-RU" sz="2400" dirty="0">
                <a:solidFill>
                  <a:schemeClr val="accent4">
                    <a:lumMod val="75000"/>
                  </a:schemeClr>
                </a:solidFill>
              </a:rPr>
            </a:br>
            <a:endParaRPr lang="ru-RU" sz="2400" dirty="0">
              <a:solidFill>
                <a:schemeClr val="accent4">
                  <a:lumMod val="75000"/>
                </a:schemeClr>
              </a:solidFill>
            </a:endParaRPr>
          </a:p>
        </p:txBody>
      </p:sp>
      <p:sp>
        <p:nvSpPr>
          <p:cNvPr id="3" name="Объект 2"/>
          <p:cNvSpPr>
            <a:spLocks noGrp="1"/>
          </p:cNvSpPr>
          <p:nvPr>
            <p:ph idx="1"/>
          </p:nvPr>
        </p:nvSpPr>
        <p:spPr>
          <a:xfrm>
            <a:off x="638979" y="1883885"/>
            <a:ext cx="11402458" cy="4869456"/>
          </a:xfrm>
          <a:solidFill>
            <a:srgbClr val="FFEAA7"/>
          </a:solidFill>
        </p:spPr>
        <p:txBody>
          <a:bodyPr>
            <a:normAutofit/>
          </a:bodyPr>
          <a:lstStyle/>
          <a:p>
            <a:pPr marL="197100" indent="0">
              <a:lnSpc>
                <a:spcPct val="110000"/>
              </a:lnSpc>
              <a:spcBef>
                <a:spcPts val="0"/>
              </a:spcBef>
              <a:buNone/>
            </a:pPr>
            <a:r>
              <a:rPr lang="ru-RU" sz="2000" b="1" dirty="0">
                <a:solidFill>
                  <a:srgbClr val="00B050"/>
                </a:solidFill>
                <a:latin typeface="Arial" panose="020B0604020202020204" pitchFamily="34" charset="0"/>
                <a:cs typeface="Arial" panose="020B0604020202020204" pitchFamily="34" charset="0"/>
              </a:rPr>
              <a:t>Это понимание поможет аудитору при:</a:t>
            </a: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Установлении уровня </a:t>
            </a:r>
            <a:r>
              <a:rPr lang="ru-RU" sz="2000" dirty="0" smtClean="0">
                <a:latin typeface="Arial" panose="020B0604020202020204" pitchFamily="34" charset="0"/>
                <a:cs typeface="Arial" panose="020B0604020202020204" pitchFamily="34" charset="0"/>
              </a:rPr>
              <a:t>существенности;</a:t>
            </a:r>
            <a:endParaRPr lang="ru-RU" sz="2000" dirty="0">
              <a:latin typeface="Arial" panose="020B0604020202020204" pitchFamily="34" charset="0"/>
              <a:cs typeface="Arial" panose="020B0604020202020204" pitchFamily="34" charset="0"/>
            </a:endParaRP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Оценке выбора и применения руководством субъекта учетной политики;</a:t>
            </a: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Рассмотрении адекватности раскрытий в финансовой отчетности;</a:t>
            </a: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Установлении областей аудита для специального рассмотрения (например, операции со связанными сторонами, необычные или сложные договорные условия, допущение о непрерывности деятельности или необычные операции);</a:t>
            </a: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Разработке прогнозов, необходимых для выполнения аналитических процедур;</a:t>
            </a: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Разработке/выполнении дальнейших аудиторских процедур, чтобы уменьшить аудиторский риск до приемлемо низкого уровня; и</a:t>
            </a:r>
          </a:p>
          <a:p>
            <a:pPr marL="482850" lvl="0" indent="-285750">
              <a:lnSpc>
                <a:spcPct val="110000"/>
              </a:lnSpc>
              <a:spcBef>
                <a:spcPts val="0"/>
              </a:spcBef>
              <a:buFont typeface="Wingdings" panose="05000000000000000000" pitchFamily="2" charset="2"/>
              <a:buChar char="ü"/>
            </a:pPr>
            <a:r>
              <a:rPr lang="ru-RU" sz="2000" dirty="0">
                <a:latin typeface="Arial" panose="020B0604020202020204" pitchFamily="34" charset="0"/>
                <a:cs typeface="Arial" panose="020B0604020202020204" pitchFamily="34" charset="0"/>
              </a:rPr>
              <a:t>Оценке достаточности/надлежащего характера полученного аудиторского доказательства (например, надлежащий характер использованных допущений, а также  устные и письменные представления руководства субъекта).</a:t>
            </a:r>
          </a:p>
        </p:txBody>
      </p:sp>
    </p:spTree>
    <p:extLst>
      <p:ext uri="{BB962C8B-B14F-4D97-AF65-F5344CB8AC3E}">
        <p14:creationId xmlns:p14="http://schemas.microsoft.com/office/powerpoint/2010/main" val="87684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8810" y="374573"/>
            <a:ext cx="11468559" cy="914400"/>
          </a:xfrm>
          <a:solidFill>
            <a:srgbClr val="FFEAA7"/>
          </a:solidFill>
        </p:spPr>
        <p:txBody>
          <a:bodyPr>
            <a:normAutofit/>
          </a:bodyPr>
          <a:lstStyle/>
          <a:p>
            <a:r>
              <a:rPr lang="ru-RU" sz="2400" b="1" i="1" dirty="0" smtClean="0">
                <a:latin typeface="Arial" panose="020B0604020202020204" pitchFamily="34" charset="0"/>
                <a:cs typeface="Arial" panose="020B0604020202020204" pitchFamily="34" charset="0"/>
              </a:rPr>
              <a:t>2.  Информация </a:t>
            </a:r>
            <a:r>
              <a:rPr lang="ru-RU" sz="2400" b="1" i="1" dirty="0">
                <a:latin typeface="Arial" panose="020B0604020202020204" pitchFamily="34" charset="0"/>
                <a:cs typeface="Arial" panose="020B0604020202020204" pitchFamily="34" charset="0"/>
              </a:rPr>
              <a:t>о субъекте и его среде может быть получена как из внутренних, так и из внешних источников. </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28810" y="1288973"/>
            <a:ext cx="11468559" cy="5365215"/>
          </a:xfrm>
          <a:solidFill>
            <a:schemeClr val="tx2">
              <a:lumMod val="20000"/>
              <a:lumOff val="80000"/>
            </a:schemeClr>
          </a:solidFill>
        </p:spPr>
        <p:txBody>
          <a:bodyPr/>
          <a:lstStyle/>
          <a:p>
            <a:endParaRPr lang="ru-RU" dirty="0"/>
          </a:p>
        </p:txBody>
      </p:sp>
      <p:sp>
        <p:nvSpPr>
          <p:cNvPr id="4" name="Прямоугольник 3"/>
          <p:cNvSpPr/>
          <p:nvPr/>
        </p:nvSpPr>
        <p:spPr>
          <a:xfrm>
            <a:off x="2098713" y="1619481"/>
            <a:ext cx="4164376" cy="4787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Arial" panose="020B0604020202020204" pitchFamily="34" charset="0"/>
                <a:cs typeface="Arial" panose="020B0604020202020204" pitchFamily="34" charset="0"/>
              </a:rPr>
              <a:t>Внутренние источники </a:t>
            </a:r>
            <a:endParaRPr lang="ru-RU" sz="2400" b="1" dirty="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333040" y="1619481"/>
            <a:ext cx="506777" cy="45279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2400" b="1" dirty="0" smtClean="0">
                <a:solidFill>
                  <a:schemeClr val="tx1"/>
                </a:solidFill>
                <a:latin typeface="Arial" panose="020B0604020202020204" pitchFamily="34" charset="0"/>
                <a:cs typeface="Arial" panose="020B0604020202020204" pitchFamily="34" charset="0"/>
              </a:rPr>
              <a:t>Финансовая информация</a:t>
            </a:r>
            <a:endParaRPr lang="ru-RU" sz="2400" b="1" dirty="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2060154" y="2346593"/>
            <a:ext cx="4616068" cy="38008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Финансовая отчетность</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Бюджеты</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Отчеты</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Финансовые показатели</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Протоколы</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Декларация по КПН</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Решение об учетной политике</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Суждения и оценка</a:t>
            </a:r>
            <a:endParaRPr lang="ru-RU" sz="2400" dirty="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6808424" y="2346593"/>
            <a:ext cx="5001657" cy="380081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Информация по отрасли</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Анализ деятельности конкурентов</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Кредитные рейтинговые агентства</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Кредиторы</a:t>
            </a: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Правительственные органы</a:t>
            </a:r>
          </a:p>
          <a:p>
            <a:pPr marL="285750" indent="-285750">
              <a:buFont typeface="Wingdings" panose="05000000000000000000" pitchFamily="2" charset="2"/>
              <a:buChar char="§"/>
            </a:pPr>
            <a:r>
              <a:rPr lang="ru-RU" sz="2400" dirty="0" err="1" smtClean="0">
                <a:solidFill>
                  <a:schemeClr val="tx1"/>
                </a:solidFill>
                <a:latin typeface="Arial" panose="020B0604020202020204" pitchFamily="34" charset="0"/>
                <a:cs typeface="Arial" panose="020B0604020202020204" pitchFamily="34" charset="0"/>
              </a:rPr>
              <a:t>Фрашизодатели</a:t>
            </a:r>
            <a:endParaRPr lang="ru-RU" sz="24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ru-RU" sz="2400" dirty="0" smtClean="0">
                <a:solidFill>
                  <a:schemeClr val="tx1"/>
                </a:solidFill>
                <a:latin typeface="Arial" panose="020B0604020202020204" pitchFamily="34" charset="0"/>
                <a:cs typeface="Arial" panose="020B0604020202020204" pitchFamily="34" charset="0"/>
              </a:rPr>
              <a:t>СМИ и прочие  внешние стороны</a:t>
            </a:r>
            <a:endParaRPr lang="ru-RU" sz="2400" dirty="0">
              <a:solidFill>
                <a:schemeClr val="tx1"/>
              </a:solidFill>
              <a:latin typeface="Arial" panose="020B0604020202020204" pitchFamily="34" charset="0"/>
              <a:cs typeface="Arial" panose="020B0604020202020204" pitchFamily="34" charset="0"/>
            </a:endParaRPr>
          </a:p>
        </p:txBody>
      </p:sp>
      <p:sp>
        <p:nvSpPr>
          <p:cNvPr id="16" name="TextBox 15"/>
          <p:cNvSpPr txBox="1"/>
          <p:nvPr/>
        </p:nvSpPr>
        <p:spPr>
          <a:xfrm>
            <a:off x="7348249" y="1636527"/>
            <a:ext cx="3922006" cy="461665"/>
          </a:xfrm>
          <a:prstGeom prst="rect">
            <a:avLst/>
          </a:prstGeom>
          <a:solidFill>
            <a:schemeClr val="accent1">
              <a:lumMod val="20000"/>
              <a:lumOff val="80000"/>
            </a:schemeClr>
          </a:solid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Внешние источники</a:t>
            </a: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7162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8810" y="374573"/>
            <a:ext cx="11468559" cy="914400"/>
          </a:xfrm>
          <a:solidFill>
            <a:srgbClr val="FFEAA7"/>
          </a:solidFill>
        </p:spPr>
        <p:txBody>
          <a:bodyPr>
            <a:normAutofit/>
          </a:bodyPr>
          <a:lstStyle/>
          <a:p>
            <a:r>
              <a:rPr lang="ru-RU" sz="2400" b="1" i="1" dirty="0">
                <a:latin typeface="Arial" panose="020B0604020202020204" pitchFamily="34" charset="0"/>
                <a:cs typeface="Arial" panose="020B0604020202020204" pitchFamily="34" charset="0"/>
              </a:rPr>
              <a:t>Информация о субъекте и его среде может быть получена как из внутренних, так и из внешних источников. </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28810" y="1288973"/>
            <a:ext cx="11468559" cy="5365215"/>
          </a:xfrm>
          <a:solidFill>
            <a:schemeClr val="tx2">
              <a:lumMod val="20000"/>
              <a:lumOff val="80000"/>
            </a:schemeClr>
          </a:solidFill>
        </p:spPr>
        <p:txBody>
          <a:bodyPr/>
          <a:lstStyle/>
          <a:p>
            <a:endParaRPr lang="ru-RU" dirty="0"/>
          </a:p>
        </p:txBody>
      </p:sp>
      <p:sp>
        <p:nvSpPr>
          <p:cNvPr id="4" name="Прямоугольник 3"/>
          <p:cNvSpPr/>
          <p:nvPr/>
        </p:nvSpPr>
        <p:spPr>
          <a:xfrm>
            <a:off x="2060153" y="1267461"/>
            <a:ext cx="4164376" cy="4787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solidFill>
                <a:latin typeface="Arial" panose="020B0604020202020204" pitchFamily="34" charset="0"/>
                <a:cs typeface="Arial" panose="020B0604020202020204" pitchFamily="34" charset="0"/>
              </a:rPr>
              <a:t>Внутренние источники </a:t>
            </a:r>
            <a:endParaRPr lang="ru-RU" sz="2400" b="1" dirty="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333040" y="1619481"/>
            <a:ext cx="506777" cy="45279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2400" b="1" dirty="0" smtClean="0">
                <a:solidFill>
                  <a:schemeClr val="tx1"/>
                </a:solidFill>
                <a:latin typeface="Arial" panose="020B0604020202020204" pitchFamily="34" charset="0"/>
                <a:cs typeface="Arial" panose="020B0604020202020204" pitchFamily="34" charset="0"/>
              </a:rPr>
              <a:t>Нефинансовая информация</a:t>
            </a:r>
            <a:endParaRPr lang="ru-RU" sz="2400" b="1" dirty="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2060153" y="1932317"/>
            <a:ext cx="5464574" cy="472187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Видение</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Миссия</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Ценности</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Цели</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Стратегия</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Организационная структура</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Протоколы</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Должностные инструкции</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Результаты операционной деятельности</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Предпосылки бизнеса</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Способности</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Руководство по политике и процедурам</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Нефинансовые показатели</a:t>
            </a:r>
          </a:p>
          <a:p>
            <a:pPr marL="285750" indent="-285750">
              <a:buFont typeface="Wingdings" panose="05000000000000000000" pitchFamily="2" charset="2"/>
              <a:buChar char="§"/>
            </a:pPr>
            <a:endParaRPr lang="ru-RU" sz="24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400" dirty="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7745063" y="1932317"/>
            <a:ext cx="4065018" cy="472187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Информация по отраслевым  объединениям</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Отраслевые прогнозы</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Отчеты правительственных органов</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Статьи в газетах и журналах</a:t>
            </a:r>
          </a:p>
          <a:p>
            <a:pPr marL="285750" indent="-285750">
              <a:buFont typeface="Wingdings" panose="05000000000000000000" pitchFamily="2" charset="2"/>
              <a:buChar char="§"/>
            </a:pPr>
            <a:r>
              <a:rPr lang="ru-RU" sz="2000" dirty="0" smtClean="0">
                <a:solidFill>
                  <a:schemeClr val="tx1"/>
                </a:solidFill>
                <a:latin typeface="Arial" panose="020B0604020202020204" pitchFamily="34" charset="0"/>
                <a:cs typeface="Arial" panose="020B0604020202020204" pitchFamily="34" charset="0"/>
              </a:rPr>
              <a:t>Информация из интернета</a:t>
            </a:r>
          </a:p>
          <a:p>
            <a:pPr marL="285750" indent="-285750">
              <a:buFont typeface="Wingdings" panose="05000000000000000000" pitchFamily="2" charset="2"/>
              <a:buChar char="§"/>
            </a:pPr>
            <a:endParaRPr lang="ru-RU" sz="20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0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0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0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0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0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ru-RU" sz="2000" dirty="0">
              <a:solidFill>
                <a:schemeClr val="tx1"/>
              </a:solidFill>
              <a:latin typeface="Arial" panose="020B0604020202020204" pitchFamily="34" charset="0"/>
              <a:cs typeface="Arial" panose="020B0604020202020204" pitchFamily="34" charset="0"/>
            </a:endParaRPr>
          </a:p>
          <a:p>
            <a:endParaRPr lang="ru-RU" sz="2000" dirty="0">
              <a:solidFill>
                <a:schemeClr val="tx1"/>
              </a:solidFill>
              <a:latin typeface="Arial" panose="020B0604020202020204" pitchFamily="34" charset="0"/>
              <a:cs typeface="Arial" panose="020B0604020202020204" pitchFamily="34" charset="0"/>
            </a:endParaRPr>
          </a:p>
        </p:txBody>
      </p:sp>
      <p:sp>
        <p:nvSpPr>
          <p:cNvPr id="16" name="TextBox 15"/>
          <p:cNvSpPr txBox="1"/>
          <p:nvPr/>
        </p:nvSpPr>
        <p:spPr>
          <a:xfrm>
            <a:off x="7712015" y="1267461"/>
            <a:ext cx="3922006" cy="461665"/>
          </a:xfrm>
          <a:prstGeom prst="rect">
            <a:avLst/>
          </a:prstGeom>
          <a:solidFill>
            <a:schemeClr val="accent1">
              <a:lumMod val="20000"/>
              <a:lumOff val="80000"/>
            </a:schemeClr>
          </a:solidFill>
        </p:spPr>
        <p:txBody>
          <a:bodyPr wrap="square" rtlCol="0">
            <a:spAutoFit/>
          </a:bodyPr>
          <a:lstStyle/>
          <a:p>
            <a:pPr algn="ctr"/>
            <a:r>
              <a:rPr lang="ru-RU" sz="2400" b="1" dirty="0" smtClean="0">
                <a:latin typeface="Arial" panose="020B0604020202020204" pitchFamily="34" charset="0"/>
                <a:cs typeface="Arial" panose="020B0604020202020204" pitchFamily="34" charset="0"/>
              </a:rPr>
              <a:t>Внешние источники</a:t>
            </a:r>
            <a:endParaRPr lang="ru-RU"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144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9675" y="120770"/>
            <a:ext cx="10990053" cy="1483744"/>
          </a:xfrm>
          <a:solidFill>
            <a:schemeClr val="accent2">
              <a:lumMod val="20000"/>
              <a:lumOff val="80000"/>
            </a:schemeClr>
          </a:solidFill>
        </p:spPr>
        <p:txBody>
          <a:bodyPr>
            <a:normAutofit fontScale="90000"/>
          </a:bodyPr>
          <a:lstStyle/>
          <a:p>
            <a:r>
              <a:rPr lang="ru-RU" sz="2700" dirty="0" smtClean="0">
                <a:latin typeface="Arial" panose="020B0604020202020204" pitchFamily="34" charset="0"/>
                <a:cs typeface="Arial" panose="020B0604020202020204" pitchFamily="34" charset="0"/>
              </a:rPr>
              <a:t>А так же Файлы </a:t>
            </a:r>
            <a:r>
              <a:rPr lang="ru-RU" sz="2700" dirty="0">
                <a:latin typeface="Arial" panose="020B0604020202020204" pitchFamily="34" charset="0"/>
                <a:cs typeface="Arial" panose="020B0604020202020204" pitchFamily="34" charset="0"/>
              </a:rPr>
              <a:t>с рабочими документами аудитора по проектам предыдущих лет также являются источниками информации, поскольку содержат ценную информацию по таким вопросам, как:</a:t>
            </a:r>
            <a:r>
              <a:rPr lang="ru-RU" dirty="0"/>
              <a:t/>
            </a:r>
            <a:br>
              <a:rPr lang="ru-RU" dirty="0"/>
            </a:br>
            <a:endParaRPr lang="ru-RU" dirty="0"/>
          </a:p>
        </p:txBody>
      </p:sp>
      <p:sp>
        <p:nvSpPr>
          <p:cNvPr id="3" name="Объект 2"/>
          <p:cNvSpPr>
            <a:spLocks noGrp="1"/>
          </p:cNvSpPr>
          <p:nvPr>
            <p:ph idx="1"/>
          </p:nvPr>
        </p:nvSpPr>
        <p:spPr>
          <a:xfrm>
            <a:off x="1069675" y="1604514"/>
            <a:ext cx="10990053" cy="5020573"/>
          </a:xfrm>
          <a:solidFill>
            <a:srgbClr val="FFEAA7"/>
          </a:solidFill>
        </p:spPr>
        <p:txBody>
          <a:bodyPr>
            <a:normAutofit/>
          </a:bodyPr>
          <a:lstStyle/>
          <a:p>
            <a:pPr lvl="0">
              <a:buFont typeface="Wingdings" panose="05000000000000000000" pitchFamily="2" charset="2"/>
              <a:buChar char="Ø"/>
            </a:pPr>
            <a:r>
              <a:rPr lang="ru-RU" sz="2400" dirty="0" smtClean="0">
                <a:latin typeface="Arial" panose="020B0604020202020204" pitchFamily="34" charset="0"/>
                <a:cs typeface="Arial" panose="020B0604020202020204" pitchFamily="34" charset="0"/>
              </a:rPr>
              <a:t>Аспекты </a:t>
            </a:r>
            <a:r>
              <a:rPr lang="ru-RU" sz="2400" dirty="0">
                <a:latin typeface="Arial" panose="020B0604020202020204" pitchFamily="34" charset="0"/>
                <a:cs typeface="Arial" panose="020B0604020202020204" pitchFamily="34" charset="0"/>
              </a:rPr>
              <a:t>или проблемы, к которым необходимо обратиться при планировании аудита за текущий год;</a:t>
            </a:r>
          </a:p>
          <a:p>
            <a:pPr lvl="0">
              <a:buFont typeface="Wingdings" panose="05000000000000000000" pitchFamily="2" charset="2"/>
              <a:buChar char="Ø"/>
            </a:pPr>
            <a:r>
              <a:rPr lang="ru-RU" sz="2400" dirty="0">
                <a:latin typeface="Arial" panose="020B0604020202020204" pitchFamily="34" charset="0"/>
                <a:cs typeface="Arial" panose="020B0604020202020204" pitchFamily="34" charset="0"/>
              </a:rPr>
              <a:t>Оценка и источник возможных корректировок и неисправленных ошибок;</a:t>
            </a:r>
          </a:p>
          <a:p>
            <a:pPr lvl="0">
              <a:buFont typeface="Wingdings" panose="05000000000000000000" pitchFamily="2" charset="2"/>
              <a:buChar char="Ø"/>
            </a:pPr>
            <a:r>
              <a:rPr lang="ru-RU" sz="2400" dirty="0">
                <a:latin typeface="Arial" panose="020B0604020202020204" pitchFamily="34" charset="0"/>
                <a:cs typeface="Arial" panose="020B0604020202020204" pitchFamily="34" charset="0"/>
              </a:rPr>
              <a:t>Области, в которых отмечаются повторяющиеся разногласия, такие как допущения, используемые для расчетных оценок;</a:t>
            </a:r>
          </a:p>
          <a:p>
            <a:pPr lvl="0">
              <a:buFont typeface="Wingdings" panose="05000000000000000000" pitchFamily="2" charset="2"/>
              <a:buChar char="Ø"/>
            </a:pPr>
            <a:r>
              <a:rPr lang="ru-RU" sz="2400" dirty="0">
                <a:latin typeface="Arial" panose="020B0604020202020204" pitchFamily="34" charset="0"/>
                <a:cs typeface="Arial" panose="020B0604020202020204" pitchFamily="34" charset="0"/>
              </a:rPr>
              <a:t> Области, которые оказываются восприимчивыми к ошибкам; и</a:t>
            </a:r>
          </a:p>
          <a:p>
            <a:pPr lvl="0">
              <a:buFont typeface="Wingdings" panose="05000000000000000000" pitchFamily="2" charset="2"/>
              <a:buChar char="Ø"/>
            </a:pPr>
            <a:r>
              <a:rPr lang="ru-RU" sz="2400" dirty="0">
                <a:latin typeface="Arial" panose="020B0604020202020204" pitchFamily="34" charset="0"/>
                <a:cs typeface="Arial" panose="020B0604020202020204" pitchFamily="34" charset="0"/>
              </a:rPr>
              <a:t>Вопросы, которые были подняты в сообщениях аудитора руководству субъекта и лицам, наделенным руководящими полномочиями. </a:t>
            </a:r>
          </a:p>
          <a:p>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324202"/>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Office Theme</Template>
  <TotalTime>1278</TotalTime>
  <Words>2623</Words>
  <Application>Microsoft Office PowerPoint</Application>
  <PresentationFormat>Широкоэкранный</PresentationFormat>
  <Paragraphs>260</Paragraphs>
  <Slides>29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29</vt:i4>
      </vt:variant>
    </vt:vector>
  </HeadingPairs>
  <TitlesOfParts>
    <vt:vector size="37" baseType="lpstr">
      <vt:lpstr>Arial</vt:lpstr>
      <vt:lpstr>Century Gothic</vt:lpstr>
      <vt:lpstr>Miama Nueva</vt:lpstr>
      <vt:lpstr>Symbol</vt:lpstr>
      <vt:lpstr>Times New Roman</vt:lpstr>
      <vt:lpstr>Wingdings</vt:lpstr>
      <vt:lpstr>Wingdings 3</vt:lpstr>
      <vt:lpstr>Легкий дым</vt:lpstr>
      <vt:lpstr>КАЗАХСКИЙ НАЦИОНАЛЬНЫЙ УНИВЕРСИТЕТ ИМ. АЛЬ-ФАРАБИ</vt:lpstr>
      <vt:lpstr>Презентация PowerPoint</vt:lpstr>
      <vt:lpstr>1. Знание субъекта и его среды  </vt:lpstr>
      <vt:lpstr>Презентация PowerPoint</vt:lpstr>
      <vt:lpstr>Презентация PowerPoint</vt:lpstr>
      <vt:lpstr>Понимание характера субъекта и его среды, включая систему внутреннего контроля, предоставляет аудитору базу для того, чтобы вынести суждения об оценках риска и разработать соответствующие ответные действия на риски существенных искажений в финансовой отчетности.  </vt:lpstr>
      <vt:lpstr>2.  Информация о субъекте и его среде может быть получена как из внутренних, так и из внешних источников. </vt:lpstr>
      <vt:lpstr>Информация о субъекте и его среде может быть получена как из внутренних, так и из внешних источников. </vt:lpstr>
      <vt:lpstr>А так же Файлы с рабочими документами аудитора по проектам предыдущих лет также являются источниками информации, поскольку содержат ценную информацию по таким вопросам, как: </vt:lpstr>
      <vt:lpstr>В дополнение к необходимости понимать соответствующие средства внутреннего контроля,  аудитор должен понять и задокументировать четыре ключевых области, которые описаны ниже, </vt:lpstr>
      <vt:lpstr>2. Процедуры по оценке рисков</vt:lpstr>
      <vt:lpstr>Презентация PowerPoint</vt:lpstr>
      <vt:lpstr>Запросы, направленные руководству субъекта и другим лицам Цель этой процедуры состоит в том, чтобы получить представление о субъекте и идентифицировать/оценить различные источники риска, которые существуют.</vt:lpstr>
      <vt:lpstr>Презентация PowerPoint</vt:lpstr>
      <vt:lpstr>Аналитические процедуры. Аналитические процедуры, используемые как процедуры по оценке риска, помогают идентифицировать вопросы, которые могут иметь последствия для аудита и финансовой отчетности. В качестве примеров можно назвать необычные операции или события, суммы, коэффициенты, и тенденции.  Существуют еще две основных цели использования аналитических процедур:       В качестве первичного источника доказательства в отношении утверждений в финансовой отчетности; и      При выполнении полного обзора финансовой отчетности при завершении или ближе к концу аудита.       Шаги, предпринимаемые при выполнении аналитических процедур, описаны в представленной ниже таблице   </vt:lpstr>
      <vt:lpstr>Таблица</vt:lpstr>
      <vt:lpstr>Наблюдение и инспектирование:Подтверждает запросы, направленные руководству и другим лицам; и  Предоставляет информацию о субъекте и его среде.  Процедуры наблюдения и инспектирования обычно включают саму процедуру и её применение, как описано в представленной ниже таблице</vt:lpstr>
      <vt:lpstr>Другие процедуры, не упомянутые выше, также могут использоваться в целях оценки риска. В качестве примеров можно назвать: </vt:lpstr>
      <vt:lpstr>4.Предпринимательские риски</vt:lpstr>
      <vt:lpstr>Презентация PowerPoint</vt:lpstr>
      <vt:lpstr>5. Риски мошенничества </vt:lpstr>
      <vt:lpstr>Аудитор должен направить запросы руководству субъекта в связи со следующими вопросами: </vt:lpstr>
      <vt:lpstr>6. Значительные риски </vt:lpstr>
      <vt:lpstr>Презентация PowerPoint</vt:lpstr>
      <vt:lpstr>7. Оценка рисков существенного искажения</vt:lpstr>
      <vt:lpstr>Презентация PowerPoint</vt:lpstr>
      <vt:lpstr>Презентация PowerPoint</vt:lpstr>
      <vt:lpstr>Презентация PowerPoint</vt:lpstr>
      <vt:lpstr>Вопросы для самостоятельной подготовки. 1. Оценка организации и внедрения системы внутреннего контроля 2. Учет законодательства и нормативных актов 3. Документирование по итогам предварительного планирования</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КАЗАХСКИЙ НАЦИОНАЛЬНЫЙ УНИВЕРСИТЕТ ИМ. АЛЬ-ФАРАБИ</dc:title>
  <dc:creator>Knight of Justice</dc:creator>
  <cp:lastModifiedBy>Бакыт</cp:lastModifiedBy>
  <cp:revision>72</cp:revision>
  <dcterms:created xsi:type="dcterms:W3CDTF">2019-11-06T10:28:41Z</dcterms:created>
  <dcterms:modified xsi:type="dcterms:W3CDTF">2023-02-13T16:31:15Z</dcterms:modified>
</cp:coreProperties>
</file>